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291" r:id="rId5"/>
    <p:sldId id="296" r:id="rId6"/>
    <p:sldId id="256" r:id="rId7"/>
    <p:sldId id="266" r:id="rId8"/>
    <p:sldId id="267" r:id="rId9"/>
    <p:sldId id="263" r:id="rId10"/>
    <p:sldId id="268" r:id="rId11"/>
    <p:sldId id="295" r:id="rId12"/>
    <p:sldId id="278" r:id="rId13"/>
    <p:sldId id="279" r:id="rId14"/>
    <p:sldId id="277" r:id="rId15"/>
    <p:sldId id="284" r:id="rId16"/>
    <p:sldId id="270" r:id="rId17"/>
    <p:sldId id="280" r:id="rId18"/>
    <p:sldId id="281" r:id="rId19"/>
    <p:sldId id="289" r:id="rId20"/>
    <p:sldId id="282" r:id="rId21"/>
    <p:sldId id="283" r:id="rId22"/>
    <p:sldId id="285" r:id="rId23"/>
    <p:sldId id="286" r:id="rId24"/>
    <p:sldId id="287" r:id="rId25"/>
    <p:sldId id="288" r:id="rId26"/>
    <p:sldId id="275" r:id="rId27"/>
    <p:sldId id="290" r:id="rId28"/>
    <p:sldId id="27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7" autoAdjust="0"/>
    <p:restoredTop sz="94598" autoAdjust="0"/>
  </p:normalViewPr>
  <p:slideViewPr>
    <p:cSldViewPr snapToGrid="0">
      <p:cViewPr varScale="1">
        <p:scale>
          <a:sx n="74" d="100"/>
          <a:sy n="74" d="100"/>
        </p:scale>
        <p:origin x="90" y="27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ster Chu" userId="512deb1b08a3f650" providerId="LiveId" clId="{DFBC16F4-96F0-4B7A-B3CC-D2466B6E8D42}"/>
    <pc:docChg chg="custSel addSld delSld modSld">
      <pc:chgData name="chester Chu" userId="512deb1b08a3f650" providerId="LiveId" clId="{DFBC16F4-96F0-4B7A-B3CC-D2466B6E8D42}" dt="2025-06-20T02:14:34.785" v="47" actId="20577"/>
      <pc:docMkLst>
        <pc:docMk/>
      </pc:docMkLst>
      <pc:sldChg chg="modSp mod">
        <pc:chgData name="chester Chu" userId="512deb1b08a3f650" providerId="LiveId" clId="{DFBC16F4-96F0-4B7A-B3CC-D2466B6E8D42}" dt="2025-06-20T02:14:34.785" v="47" actId="20577"/>
        <pc:sldMkLst>
          <pc:docMk/>
          <pc:sldMk cId="767611276" sldId="276"/>
        </pc:sldMkLst>
        <pc:spChg chg="mod">
          <ac:chgData name="chester Chu" userId="512deb1b08a3f650" providerId="LiveId" clId="{DFBC16F4-96F0-4B7A-B3CC-D2466B6E8D42}" dt="2025-06-20T02:14:34.785" v="47" actId="20577"/>
          <ac:spMkLst>
            <pc:docMk/>
            <pc:sldMk cId="767611276" sldId="276"/>
            <ac:spMk id="33" creationId="{0EEAA874-288B-4330-9FA4-F1144ACD46DE}"/>
          </ac:spMkLst>
        </pc:spChg>
      </pc:sldChg>
      <pc:sldChg chg="del">
        <pc:chgData name="chester Chu" userId="512deb1b08a3f650" providerId="LiveId" clId="{DFBC16F4-96F0-4B7A-B3CC-D2466B6E8D42}" dt="2025-06-20T02:13:14.512" v="41" actId="2696"/>
        <pc:sldMkLst>
          <pc:docMk/>
          <pc:sldMk cId="1517146438" sldId="292"/>
        </pc:sldMkLst>
      </pc:sldChg>
      <pc:sldChg chg="modSp del mod setBg chgLayout">
        <pc:chgData name="chester Chu" userId="512deb1b08a3f650" providerId="LiveId" clId="{DFBC16F4-96F0-4B7A-B3CC-D2466B6E8D42}" dt="2025-06-20T02:13:10.006" v="40" actId="2696"/>
        <pc:sldMkLst>
          <pc:docMk/>
          <pc:sldMk cId="2913749561" sldId="293"/>
        </pc:sldMkLst>
        <pc:spChg chg="mod ord">
          <ac:chgData name="chester Chu" userId="512deb1b08a3f650" providerId="LiveId" clId="{DFBC16F4-96F0-4B7A-B3CC-D2466B6E8D42}" dt="2025-06-20T02:06:50.381" v="0" actId="700"/>
          <ac:spMkLst>
            <pc:docMk/>
            <pc:sldMk cId="2913749561" sldId="293"/>
            <ac:spMk id="2" creationId="{9841BD72-A1CA-4EBD-FA82-BC70B931D2D9}"/>
          </ac:spMkLst>
        </pc:spChg>
        <pc:spChg chg="mod ord">
          <ac:chgData name="chester Chu" userId="512deb1b08a3f650" providerId="LiveId" clId="{DFBC16F4-96F0-4B7A-B3CC-D2466B6E8D42}" dt="2025-06-20T02:06:50.381" v="0" actId="700"/>
          <ac:spMkLst>
            <pc:docMk/>
            <pc:sldMk cId="2913749561" sldId="293"/>
            <ac:spMk id="3" creationId="{F3114F2F-3C07-E095-A175-9BE7049A9756}"/>
          </ac:spMkLst>
        </pc:spChg>
        <pc:spChg chg="mod ord">
          <ac:chgData name="chester Chu" userId="512deb1b08a3f650" providerId="LiveId" clId="{DFBC16F4-96F0-4B7A-B3CC-D2466B6E8D42}" dt="2025-06-20T02:06:50.381" v="0" actId="700"/>
          <ac:spMkLst>
            <pc:docMk/>
            <pc:sldMk cId="2913749561" sldId="293"/>
            <ac:spMk id="4" creationId="{C8FFA019-92F8-53B1-601F-F3E21619CBCE}"/>
          </ac:spMkLst>
        </pc:spChg>
        <pc:picChg chg="mod">
          <ac:chgData name="chester Chu" userId="512deb1b08a3f650" providerId="LiveId" clId="{DFBC16F4-96F0-4B7A-B3CC-D2466B6E8D42}" dt="2025-06-20T02:10:28.940" v="19" actId="1076"/>
          <ac:picMkLst>
            <pc:docMk/>
            <pc:sldMk cId="2913749561" sldId="293"/>
            <ac:picMk id="6" creationId="{222FC68A-D34F-B837-CF1B-F41F906860ED}"/>
          </ac:picMkLst>
        </pc:picChg>
      </pc:sldChg>
      <pc:sldChg chg="del">
        <pc:chgData name="chester Chu" userId="512deb1b08a3f650" providerId="LiveId" clId="{DFBC16F4-96F0-4B7A-B3CC-D2466B6E8D42}" dt="2025-06-20T02:13:52.669" v="42" actId="2696"/>
        <pc:sldMkLst>
          <pc:docMk/>
          <pc:sldMk cId="871820667" sldId="294"/>
        </pc:sldMkLst>
      </pc:sldChg>
      <pc:sldChg chg="addSp delSp modSp new mod setBg modClrScheme chgLayout">
        <pc:chgData name="chester Chu" userId="512deb1b08a3f650" providerId="LiveId" clId="{DFBC16F4-96F0-4B7A-B3CC-D2466B6E8D42}" dt="2025-06-20T02:12:53.583" v="39" actId="207"/>
        <pc:sldMkLst>
          <pc:docMk/>
          <pc:sldMk cId="683875399" sldId="296"/>
        </pc:sldMkLst>
        <pc:spChg chg="del">
          <ac:chgData name="chester Chu" userId="512deb1b08a3f650" providerId="LiveId" clId="{DFBC16F4-96F0-4B7A-B3CC-D2466B6E8D42}" dt="2025-06-20T02:09:26.675" v="14" actId="700"/>
          <ac:spMkLst>
            <pc:docMk/>
            <pc:sldMk cId="683875399" sldId="296"/>
            <ac:spMk id="2" creationId="{4A1EA932-EE5C-A72E-D477-238B16B6B786}"/>
          </ac:spMkLst>
        </pc:spChg>
        <pc:spChg chg="del">
          <ac:chgData name="chester Chu" userId="512deb1b08a3f650" providerId="LiveId" clId="{DFBC16F4-96F0-4B7A-B3CC-D2466B6E8D42}" dt="2025-06-20T02:09:26.675" v="14" actId="700"/>
          <ac:spMkLst>
            <pc:docMk/>
            <pc:sldMk cId="683875399" sldId="296"/>
            <ac:spMk id="3" creationId="{418989DC-74B3-2D55-1CB9-551B719938A6}"/>
          </ac:spMkLst>
        </pc:spChg>
        <pc:spChg chg="mod ord">
          <ac:chgData name="chester Chu" userId="512deb1b08a3f650" providerId="LiveId" clId="{DFBC16F4-96F0-4B7A-B3CC-D2466B6E8D42}" dt="2025-06-20T02:10:16.702" v="18" actId="700"/>
          <ac:spMkLst>
            <pc:docMk/>
            <pc:sldMk cId="683875399" sldId="296"/>
            <ac:spMk id="4" creationId="{5C353389-8303-FB09-353B-60C4A901794B}"/>
          </ac:spMkLst>
        </pc:spChg>
        <pc:spChg chg="mod ord">
          <ac:chgData name="chester Chu" userId="512deb1b08a3f650" providerId="LiveId" clId="{DFBC16F4-96F0-4B7A-B3CC-D2466B6E8D42}" dt="2025-06-20T02:10:16.702" v="18" actId="700"/>
          <ac:spMkLst>
            <pc:docMk/>
            <pc:sldMk cId="683875399" sldId="296"/>
            <ac:spMk id="5" creationId="{307082BB-D630-7E70-E1E4-FFA0ACBD0CB5}"/>
          </ac:spMkLst>
        </pc:spChg>
        <pc:spChg chg="mod ord">
          <ac:chgData name="chester Chu" userId="512deb1b08a3f650" providerId="LiveId" clId="{DFBC16F4-96F0-4B7A-B3CC-D2466B6E8D42}" dt="2025-06-20T02:10:16.702" v="18" actId="700"/>
          <ac:spMkLst>
            <pc:docMk/>
            <pc:sldMk cId="683875399" sldId="296"/>
            <ac:spMk id="6" creationId="{348409B8-D32A-219C-9CBE-E46AAA2A18C4}"/>
          </ac:spMkLst>
        </pc:spChg>
        <pc:spChg chg="add del mod">
          <ac:chgData name="chester Chu" userId="512deb1b08a3f650" providerId="LiveId" clId="{DFBC16F4-96F0-4B7A-B3CC-D2466B6E8D42}" dt="2025-06-20T02:10:08.617" v="17" actId="6264"/>
          <ac:spMkLst>
            <pc:docMk/>
            <pc:sldMk cId="683875399" sldId="296"/>
            <ac:spMk id="7" creationId="{75A69BE1-38C0-54C3-DDE0-32AF7757224A}"/>
          </ac:spMkLst>
        </pc:spChg>
        <pc:spChg chg="add del mod">
          <ac:chgData name="chester Chu" userId="512deb1b08a3f650" providerId="LiveId" clId="{DFBC16F4-96F0-4B7A-B3CC-D2466B6E8D42}" dt="2025-06-20T02:10:08.617" v="17" actId="6264"/>
          <ac:spMkLst>
            <pc:docMk/>
            <pc:sldMk cId="683875399" sldId="296"/>
            <ac:spMk id="8" creationId="{5A4ECBFC-EA90-3A72-A966-F85CD4612EDF}"/>
          </ac:spMkLst>
        </pc:spChg>
        <pc:spChg chg="add del mod">
          <ac:chgData name="chester Chu" userId="512deb1b08a3f650" providerId="LiveId" clId="{DFBC16F4-96F0-4B7A-B3CC-D2466B6E8D42}" dt="2025-06-20T02:10:08.617" v="17" actId="6264"/>
          <ac:spMkLst>
            <pc:docMk/>
            <pc:sldMk cId="683875399" sldId="296"/>
            <ac:spMk id="9" creationId="{C31167CE-BDF9-0303-DADB-7D315EAF62F4}"/>
          </ac:spMkLst>
        </pc:spChg>
        <pc:spChg chg="add del mod ord">
          <ac:chgData name="chester Chu" userId="512deb1b08a3f650" providerId="LiveId" clId="{DFBC16F4-96F0-4B7A-B3CC-D2466B6E8D42}" dt="2025-06-20T02:10:59.575" v="24" actId="478"/>
          <ac:spMkLst>
            <pc:docMk/>
            <pc:sldMk cId="683875399" sldId="296"/>
            <ac:spMk id="10" creationId="{A48EEA0A-69B5-8C58-6AB8-18C150DAF3E9}"/>
          </ac:spMkLst>
        </pc:spChg>
        <pc:spChg chg="add del mod ord">
          <ac:chgData name="chester Chu" userId="512deb1b08a3f650" providerId="LiveId" clId="{DFBC16F4-96F0-4B7A-B3CC-D2466B6E8D42}" dt="2025-06-20T02:11:20.613" v="28" actId="478"/>
          <ac:spMkLst>
            <pc:docMk/>
            <pc:sldMk cId="683875399" sldId="296"/>
            <ac:spMk id="11" creationId="{6B25503E-D67F-76A9-50A8-55E87E12DECD}"/>
          </ac:spMkLst>
        </pc:spChg>
        <pc:spChg chg="add mod">
          <ac:chgData name="chester Chu" userId="512deb1b08a3f650" providerId="LiveId" clId="{DFBC16F4-96F0-4B7A-B3CC-D2466B6E8D42}" dt="2025-06-20T02:12:53.583" v="39" actId="207"/>
          <ac:spMkLst>
            <pc:docMk/>
            <pc:sldMk cId="683875399" sldId="296"/>
            <ac:spMk id="14" creationId="{367AC080-D19C-4EC4-FCB5-9056EF556D05}"/>
          </ac:spMkLst>
        </pc:spChg>
        <pc:picChg chg="add mod">
          <ac:chgData name="chester Chu" userId="512deb1b08a3f650" providerId="LiveId" clId="{DFBC16F4-96F0-4B7A-B3CC-D2466B6E8D42}" dt="2025-06-20T02:11:54.855" v="36" actId="14100"/>
          <ac:picMkLst>
            <pc:docMk/>
            <pc:sldMk cId="683875399" sldId="296"/>
            <ac:picMk id="12" creationId="{E68E6A9D-C787-4E4A-0FC4-12390D129367}"/>
          </ac:picMkLst>
        </pc:picChg>
        <pc:picChg chg="add mod">
          <ac:chgData name="chester Chu" userId="512deb1b08a3f650" providerId="LiveId" clId="{DFBC16F4-96F0-4B7A-B3CC-D2466B6E8D42}" dt="2025-06-20T02:11:39.753" v="33" actId="14100"/>
          <ac:picMkLst>
            <pc:docMk/>
            <pc:sldMk cId="683875399" sldId="296"/>
            <ac:picMk id="13" creationId="{1F0A3ED9-CD85-28E2-BD2E-203473A07207}"/>
          </ac:picMkLst>
        </pc:picChg>
      </pc:sldChg>
      <pc:sldMasterChg chg="delSldLayout">
        <pc:chgData name="chester Chu" userId="512deb1b08a3f650" providerId="LiveId" clId="{DFBC16F4-96F0-4B7A-B3CC-D2466B6E8D42}" dt="2025-06-20T02:13:14.512" v="41" actId="2696"/>
        <pc:sldMasterMkLst>
          <pc:docMk/>
          <pc:sldMasterMk cId="3899840436" sldId="2147483648"/>
        </pc:sldMasterMkLst>
        <pc:sldLayoutChg chg="del">
          <pc:chgData name="chester Chu" userId="512deb1b08a3f650" providerId="LiveId" clId="{DFBC16F4-96F0-4B7A-B3CC-D2466B6E8D42}" dt="2025-06-20T02:13:14.512" v="41" actId="2696"/>
          <pc:sldLayoutMkLst>
            <pc:docMk/>
            <pc:sldMasterMk cId="3899840436" sldId="2147483648"/>
            <pc:sldLayoutMk cId="2228943007" sldId="2147483689"/>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6/23/2025</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6/23/2025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151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企業估值方面，獨角獸以預期未來收入和市佔率為主，博傻理論</a:t>
            </a:r>
            <a:r>
              <a:rPr lang="en-US" altLang="zh-TW" dirty="0"/>
              <a:t>(greater-fool theory) (</a:t>
            </a:r>
            <a:r>
              <a:rPr lang="en-US" altLang="zh-TW" dirty="0" err="1"/>
              <a:t>Lahart</a:t>
            </a:r>
            <a:r>
              <a:rPr lang="en-US" altLang="zh-TW" dirty="0"/>
              <a:t>, 2019)</a:t>
            </a:r>
            <a:r>
              <a:rPr lang="zh-TW" altLang="en-US" dirty="0"/>
              <a:t>，適宜於國泰民安和市場資金充足之時；隱形冠軍則以傳統估值方法，重視企業盈利、資產淨值、派息比率、市盈率等，逆境出現，是更上一層樓之時。</a:t>
            </a:r>
            <a:endParaRPr lang="en-HK" dirty="0"/>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20</a:t>
            </a:fld>
            <a:endParaRPr lang="en-US"/>
          </a:p>
        </p:txBody>
      </p:sp>
    </p:spTree>
    <p:extLst>
      <p:ext uri="{BB962C8B-B14F-4D97-AF65-F5344CB8AC3E}">
        <p14:creationId xmlns:p14="http://schemas.microsoft.com/office/powerpoint/2010/main" val="208523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HK" dirty="0"/>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10</a:t>
            </a:fld>
            <a:endParaRPr lang="en-US"/>
          </a:p>
        </p:txBody>
      </p:sp>
    </p:spTree>
    <p:extLst>
      <p:ext uri="{BB962C8B-B14F-4D97-AF65-F5344CB8AC3E}">
        <p14:creationId xmlns:p14="http://schemas.microsoft.com/office/powerpoint/2010/main" val="98544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Hidden Champions in Dynamically Changing Societies: Critical ..</a:t>
            </a:r>
            <a:endParaRPr lang="zh-TW" altLang="en-US" dirty="0"/>
          </a:p>
          <a:p>
            <a:r>
              <a:rPr lang="en-HK" dirty="0" err="1"/>
              <a:t>Alenka</a:t>
            </a:r>
            <a:r>
              <a:rPr lang="en-HK" dirty="0"/>
              <a:t> </a:t>
            </a:r>
            <a:r>
              <a:rPr lang="en-HK" dirty="0" err="1"/>
              <a:t>Braček</a:t>
            </a:r>
            <a:r>
              <a:rPr lang="en-HK" dirty="0"/>
              <a:t> </a:t>
            </a:r>
            <a:r>
              <a:rPr lang="en-HK" dirty="0" err="1"/>
              <a:t>Lalić</a:t>
            </a:r>
            <a:r>
              <a:rPr lang="en-HK" dirty="0"/>
              <a:t>, ‎Danica </a:t>
            </a:r>
            <a:r>
              <a:rPr lang="en-HK" dirty="0" err="1"/>
              <a:t>Purg</a:t>
            </a:r>
            <a:r>
              <a:rPr lang="en-HK" dirty="0"/>
              <a:t> · 2021</a:t>
            </a:r>
          </a:p>
          <a:p>
            <a:r>
              <a:rPr lang="en-HK" dirty="0"/>
              <a:t>Presenting the outcomes of an in-depth, multinational study on hidden champions in Central, Eastern, and Southeast Europe, Russia, China, Mongolia and Turkey, this book provides essential insights into the critical drivers of success.</a:t>
            </a:r>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418091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These are the founders and owners of massively successful companies, exceptional individuals such as Steve Jobs, Bill Gates, Jeff Bezos and Mark Zuckerberg.</a:t>
            </a:r>
          </a:p>
          <a:p>
            <a:r>
              <a:rPr lang="en-HK" dirty="0"/>
              <a:t>Monomania - While the CEOs of large corporations remain loyal to their companies for an average of just six years, the leadership continuity of hidden champions is much stronger, with leaders staying at the helm for </a:t>
            </a:r>
            <a:r>
              <a:rPr lang="en-HK" dirty="0">
                <a:solidFill>
                  <a:srgbClr val="FF0000"/>
                </a:solidFill>
              </a:rPr>
              <a:t>20 years </a:t>
            </a:r>
            <a:r>
              <a:rPr lang="en-HK" dirty="0"/>
              <a:t>or more</a:t>
            </a:r>
          </a:p>
          <a:p>
            <a:endParaRPr lang="en-US" dirty="0"/>
          </a:p>
        </p:txBody>
      </p:sp>
      <p:sp>
        <p:nvSpPr>
          <p:cNvPr id="4" name="Slide Number Placeholder 3"/>
          <p:cNvSpPr>
            <a:spLocks noGrp="1"/>
          </p:cNvSpPr>
          <p:nvPr>
            <p:ph type="sldNum" sz="quarter" idx="10"/>
          </p:nvPr>
        </p:nvSpPr>
        <p:spPr/>
        <p:txBody>
          <a:bodyPr/>
          <a:lstStyle/>
          <a:p>
            <a:fld id="{005304FA-ED86-EF40-801C-E24BDC7CD3F3}" type="slidenum">
              <a:rPr lang="en-US" smtClean="0"/>
              <a:t>12</a:t>
            </a:fld>
            <a:endParaRPr lang="en-US"/>
          </a:p>
        </p:txBody>
      </p:sp>
    </p:spTree>
    <p:extLst>
      <p:ext uri="{BB962C8B-B14F-4D97-AF65-F5344CB8AC3E}">
        <p14:creationId xmlns:p14="http://schemas.microsoft.com/office/powerpoint/2010/main" val="151444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Decacorn: valuation over 10 Billion, </a:t>
            </a:r>
            <a:r>
              <a:rPr lang="en-US" dirty="0" err="1"/>
              <a:t>Hectacorn</a:t>
            </a:r>
            <a:r>
              <a:rPr lang="en-US" dirty="0"/>
              <a:t>: valuation over 100 billion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147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10"/>
          </p:nvPr>
        </p:nvSpPr>
        <p:spPr/>
        <p:txBody>
          <a:bodyPr/>
          <a:lstStyle/>
          <a:p>
            <a:fld id="{9D11A87F-A77D-4D09-B8F8-ED8803047A2E}" type="slidenum">
              <a:rPr lang="zh-TW" altLang="en-US" smtClean="0"/>
              <a:t>15</a:t>
            </a:fld>
            <a:endParaRPr lang="zh-TW" altLang="en-US"/>
          </a:p>
        </p:txBody>
      </p:sp>
    </p:spTree>
    <p:extLst>
      <p:ext uri="{BB962C8B-B14F-4D97-AF65-F5344CB8AC3E}">
        <p14:creationId xmlns:p14="http://schemas.microsoft.com/office/powerpoint/2010/main" val="166981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World's Top 10 most valuable unicorns* in 2023:</a:t>
            </a:r>
          </a:p>
          <a:p>
            <a:r>
              <a:rPr lang="en-HK" dirty="0"/>
              <a:t>5 are from China -- </a:t>
            </a:r>
            <a:r>
              <a:rPr lang="en-HK" dirty="0" err="1"/>
              <a:t>ByteDance</a:t>
            </a:r>
            <a:r>
              <a:rPr lang="en-HK" dirty="0"/>
              <a:t> , Ant Group, </a:t>
            </a:r>
            <a:r>
              <a:rPr lang="en-HK" dirty="0" err="1"/>
              <a:t>Shein</a:t>
            </a:r>
            <a:r>
              <a:rPr lang="en-HK" dirty="0"/>
              <a:t>, </a:t>
            </a:r>
            <a:r>
              <a:rPr lang="en-HK" dirty="0" err="1"/>
              <a:t>WeBank</a:t>
            </a:r>
            <a:r>
              <a:rPr lang="en-HK" dirty="0"/>
              <a:t> and </a:t>
            </a:r>
            <a:r>
              <a:rPr lang="en-HK" dirty="0" err="1"/>
              <a:t>Cainiao</a:t>
            </a:r>
            <a:r>
              <a:rPr lang="en-HK" dirty="0"/>
              <a:t>.</a:t>
            </a:r>
          </a:p>
        </p:txBody>
      </p:sp>
      <p:sp>
        <p:nvSpPr>
          <p:cNvPr id="4" name="Slide Number Placeholder 3"/>
          <p:cNvSpPr>
            <a:spLocks noGrp="1"/>
          </p:cNvSpPr>
          <p:nvPr>
            <p:ph type="sldNum" sz="quarter" idx="5"/>
          </p:nvPr>
        </p:nvSpPr>
        <p:spPr/>
        <p:txBody>
          <a:bodyPr/>
          <a:lstStyle/>
          <a:p>
            <a:fld id="{798C5307-140F-447F-BCBA-BB92E3A2906B}" type="slidenum">
              <a:rPr lang="en-US" smtClean="0"/>
              <a:t>17</a:t>
            </a:fld>
            <a:endParaRPr lang="en-US" dirty="0"/>
          </a:p>
        </p:txBody>
      </p:sp>
    </p:spTree>
    <p:extLst>
      <p:ext uri="{BB962C8B-B14F-4D97-AF65-F5344CB8AC3E}">
        <p14:creationId xmlns:p14="http://schemas.microsoft.com/office/powerpoint/2010/main" val="268284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798C5307-140F-447F-BCBA-BB92E3A2906B}" type="slidenum">
              <a:rPr lang="en-US" smtClean="0"/>
              <a:t>18</a:t>
            </a:fld>
            <a:endParaRPr lang="en-US" dirty="0"/>
          </a:p>
        </p:txBody>
      </p:sp>
    </p:spTree>
    <p:extLst>
      <p:ext uri="{BB962C8B-B14F-4D97-AF65-F5344CB8AC3E}">
        <p14:creationId xmlns:p14="http://schemas.microsoft.com/office/powerpoint/2010/main" val="3788640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xmlns=""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xmlns=""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xmlns=""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00162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xmlns=""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6/23/2025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57599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804564" y="6332912"/>
            <a:ext cx="2743200" cy="365125"/>
          </a:xfrm>
        </p:spPr>
        <p:txBody>
          <a:bodyPr/>
          <a:lstStyle>
            <a:lvl1pPr>
              <a:defRPr sz="1200">
                <a:solidFill>
                  <a:schemeClr val="tx1"/>
                </a:solidFill>
              </a:defRPr>
            </a:lvl1pPr>
          </a:lstStyle>
          <a:p>
            <a:r>
              <a:rPr lang="en-US" altLang="zh-TW" dirty="0"/>
              <a:t>P. </a:t>
            </a:r>
            <a:fld id="{6D22F896-40B5-4ADD-8801-0D06FADFA095}" type="slidenum">
              <a:rPr lang="en-US" smtClean="0"/>
              <a:pPr/>
              <a:t>‹#›</a:t>
            </a:fld>
            <a:endParaRPr lang="en-US" dirty="0"/>
          </a:p>
        </p:txBody>
      </p:sp>
    </p:spTree>
    <p:extLst>
      <p:ext uri="{BB962C8B-B14F-4D97-AF65-F5344CB8AC3E}">
        <p14:creationId xmlns:p14="http://schemas.microsoft.com/office/powerpoint/2010/main" val="272898453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xmlns="" val="1"/>
              </a:ext>
            </a:extLst>
          </p:cNvPr>
          <p:cNvSpPr/>
          <p:nvPr userDrawn="1"/>
        </p:nvSpPr>
        <p:spPr>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883656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xmlns=""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xmlns=""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xmlns=""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xmlns=""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xmlns=""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xmlns=""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xmlns=""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xmlns=""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85" r:id="rId13"/>
    <p:sldLayoutId id="2147483686" r:id="rId14"/>
    <p:sldLayoutId id="2147483687" r:id="rId15"/>
    <p:sldLayoutId id="2147483688" r:id="rId16"/>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santander.com/en/about-us/our-business-model"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emf"/><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package" Target="../embeddings/Microsoft_Excel____.xlsx"/><Relationship Id="rId5" Type="http://schemas.openxmlformats.org/officeDocument/2006/relationships/image" Target="../media/image24.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a:extLst>
              <a:ext uri="{FF2B5EF4-FFF2-40B4-BE49-F238E27FC236}">
                <a16:creationId xmlns:a16="http://schemas.microsoft.com/office/drawing/2014/main" id="{F52CB712-6022-20A6-B7F0-7CB8872E592B}"/>
              </a:ext>
            </a:extLst>
          </p:cNvPr>
          <p:cNvGrpSpPr/>
          <p:nvPr/>
        </p:nvGrpSpPr>
        <p:grpSpPr>
          <a:xfrm>
            <a:off x="213834" y="172423"/>
            <a:ext cx="11978166" cy="6561576"/>
            <a:chOff x="213834" y="172423"/>
            <a:chExt cx="11978166" cy="6561576"/>
          </a:xfrm>
        </p:grpSpPr>
        <p:sp>
          <p:nvSpPr>
            <p:cNvPr id="6" name="文字方塊 5">
              <a:extLst>
                <a:ext uri="{FF2B5EF4-FFF2-40B4-BE49-F238E27FC236}">
                  <a16:creationId xmlns:a16="http://schemas.microsoft.com/office/drawing/2014/main" id="{CADA26D5-F9B7-8108-4B0F-1AB5C1DC6597}"/>
                </a:ext>
              </a:extLst>
            </p:cNvPr>
            <p:cNvSpPr txBox="1"/>
            <p:nvPr/>
          </p:nvSpPr>
          <p:spPr>
            <a:xfrm>
              <a:off x="352693" y="172423"/>
              <a:ext cx="6110654" cy="369332"/>
            </a:xfrm>
            <a:prstGeom prst="rect">
              <a:avLst/>
            </a:prstGeom>
            <a:noFill/>
          </p:spPr>
          <p:txBody>
            <a:bodyPr wrap="square">
              <a:spAutoFit/>
            </a:bodyPr>
            <a:lstStyle/>
            <a:p>
              <a:r>
                <a:rPr lang="en-GB" sz="1800" b="1" kern="100" dirty="0">
                  <a:solidFill>
                    <a:schemeClr val="bg1"/>
                  </a:solidFill>
                  <a:effectLst/>
                  <a:latin typeface="Calibri" panose="020F0502020204030204" pitchFamily="34" charset="0"/>
                  <a:ea typeface="SimSun" panose="02010600030101010101" pitchFamily="2" charset="-122"/>
                  <a:cs typeface="新細明體" panose="02020500000000000000" pitchFamily="18" charset="-120"/>
                </a:rPr>
                <a:t>Joint Organizations  </a:t>
              </a:r>
              <a:r>
                <a:rPr lang="zh-CN" sz="1800" b="1" kern="100" dirty="0">
                  <a:solidFill>
                    <a:schemeClr val="bg1"/>
                  </a:solidFill>
                  <a:effectLst/>
                  <a:latin typeface="Calibri" panose="020F0502020204030204" pitchFamily="34" charset="0"/>
                  <a:ea typeface="新細明體" panose="02020500000000000000" pitchFamily="18" charset="-120"/>
                  <a:cs typeface="新細明體" panose="02020500000000000000" pitchFamily="18" charset="-120"/>
                </a:rPr>
                <a:t>主辦機構：</a:t>
              </a:r>
              <a:endParaRPr lang="en-HK" sz="1800" b="1" kern="100" dirty="0">
                <a:solidFill>
                  <a:schemeClr val="bg1"/>
                </a:solidFill>
                <a:effectLst/>
                <a:latin typeface="Calibri" panose="020F0502020204030204" pitchFamily="34" charset="0"/>
                <a:ea typeface="SimSun" panose="02010600030101010101" pitchFamily="2" charset="-122"/>
                <a:cs typeface="新細明體" panose="02020500000000000000" pitchFamily="18" charset="-120"/>
              </a:endParaRPr>
            </a:p>
          </p:txBody>
        </p:sp>
        <p:pic>
          <p:nvPicPr>
            <p:cNvPr id="7" name="圖片 6">
              <a:extLst>
                <a:ext uri="{FF2B5EF4-FFF2-40B4-BE49-F238E27FC236}">
                  <a16:creationId xmlns:a16="http://schemas.microsoft.com/office/drawing/2014/main" id="{D1812AE6-63FD-07F1-7BAF-D9CC85CD7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919" y="711585"/>
              <a:ext cx="3696757" cy="909398"/>
            </a:xfrm>
            <a:prstGeom prst="rect">
              <a:avLst/>
            </a:prstGeom>
          </p:spPr>
        </p:pic>
        <p:pic>
          <p:nvPicPr>
            <p:cNvPr id="8" name="圖片 7">
              <a:extLst>
                <a:ext uri="{FF2B5EF4-FFF2-40B4-BE49-F238E27FC236}">
                  <a16:creationId xmlns:a16="http://schemas.microsoft.com/office/drawing/2014/main" id="{3BB5BF03-E8A8-CA6D-25F3-3D6378097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1612" y="342399"/>
              <a:ext cx="1628775" cy="1543050"/>
            </a:xfrm>
            <a:prstGeom prst="rect">
              <a:avLst/>
            </a:prstGeom>
          </p:spPr>
        </p:pic>
        <p:pic>
          <p:nvPicPr>
            <p:cNvPr id="9" name="圖片 8">
              <a:extLst>
                <a:ext uri="{FF2B5EF4-FFF2-40B4-BE49-F238E27FC236}">
                  <a16:creationId xmlns:a16="http://schemas.microsoft.com/office/drawing/2014/main" id="{57A78FA6-177C-6D5B-8EE3-A14E03895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0747" y="399602"/>
              <a:ext cx="2778760" cy="1372235"/>
            </a:xfrm>
            <a:prstGeom prst="rect">
              <a:avLst/>
            </a:prstGeom>
          </p:spPr>
        </p:pic>
        <p:sp>
          <p:nvSpPr>
            <p:cNvPr id="11" name="文字方塊 10">
              <a:extLst>
                <a:ext uri="{FF2B5EF4-FFF2-40B4-BE49-F238E27FC236}">
                  <a16:creationId xmlns:a16="http://schemas.microsoft.com/office/drawing/2014/main" id="{AE73E7D2-57A5-5655-25B2-D615390E8332}"/>
                </a:ext>
              </a:extLst>
            </p:cNvPr>
            <p:cNvSpPr txBox="1"/>
            <p:nvPr/>
          </p:nvSpPr>
          <p:spPr>
            <a:xfrm>
              <a:off x="213834" y="4775255"/>
              <a:ext cx="6093068" cy="369332"/>
            </a:xfrm>
            <a:prstGeom prst="rect">
              <a:avLst/>
            </a:prstGeom>
            <a:noFill/>
          </p:spPr>
          <p:txBody>
            <a:bodyPr wrap="square">
              <a:spAutoFit/>
            </a:bodyPr>
            <a:lstStyle/>
            <a:p>
              <a:r>
                <a:rPr lang="en-GB" sz="1800" b="1" kern="100" dirty="0">
                  <a:solidFill>
                    <a:schemeClr val="bg1"/>
                  </a:solidFill>
                  <a:effectLst/>
                  <a:latin typeface="Calibri" panose="020F0502020204030204" pitchFamily="34" charset="0"/>
                  <a:ea typeface="SimSun" panose="02010600030101010101" pitchFamily="2" charset="-122"/>
                  <a:cs typeface="新細明體" panose="02020500000000000000" pitchFamily="18" charset="-120"/>
                </a:rPr>
                <a:t>Supporting Organizations </a:t>
              </a:r>
              <a:r>
                <a:rPr lang="zh-CN" sz="1800" b="1" kern="100" dirty="0">
                  <a:solidFill>
                    <a:schemeClr val="bg1"/>
                  </a:solidFill>
                  <a:effectLst/>
                  <a:latin typeface="Calibri" panose="020F0502020204030204" pitchFamily="34" charset="0"/>
                  <a:ea typeface="新細明體" panose="02020500000000000000" pitchFamily="18" charset="-120"/>
                  <a:cs typeface="新細明體" panose="02020500000000000000" pitchFamily="18" charset="-120"/>
                </a:rPr>
                <a:t>協辦機構：</a:t>
              </a:r>
              <a:endParaRPr lang="en-HK" sz="1800" b="1" kern="100" dirty="0">
                <a:solidFill>
                  <a:schemeClr val="bg1"/>
                </a:solidFill>
                <a:effectLst/>
                <a:latin typeface="Calibri" panose="020F0502020204030204" pitchFamily="34" charset="0"/>
                <a:ea typeface="SimSun" panose="02010600030101010101" pitchFamily="2" charset="-122"/>
                <a:cs typeface="新細明體" panose="02020500000000000000" pitchFamily="18" charset="-120"/>
              </a:endParaRPr>
            </a:p>
          </p:txBody>
        </p:sp>
        <p:pic>
          <p:nvPicPr>
            <p:cNvPr id="12" name="圖片 11">
              <a:extLst>
                <a:ext uri="{FF2B5EF4-FFF2-40B4-BE49-F238E27FC236}">
                  <a16:creationId xmlns:a16="http://schemas.microsoft.com/office/drawing/2014/main" id="{225CCBD7-F0BE-01F5-0845-5328BC7CC3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662" y="5339539"/>
              <a:ext cx="1678940" cy="1394460"/>
            </a:xfrm>
            <a:prstGeom prst="rect">
              <a:avLst/>
            </a:prstGeom>
          </p:spPr>
        </p:pic>
        <p:pic>
          <p:nvPicPr>
            <p:cNvPr id="13" name="圖片 12">
              <a:extLst>
                <a:ext uri="{FF2B5EF4-FFF2-40B4-BE49-F238E27FC236}">
                  <a16:creationId xmlns:a16="http://schemas.microsoft.com/office/drawing/2014/main" id="{34E28BF5-4640-F69A-CDA5-6A39DB9B87D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08494" y="5470169"/>
              <a:ext cx="1752600" cy="1209675"/>
            </a:xfrm>
            <a:prstGeom prst="rect">
              <a:avLst/>
            </a:prstGeom>
            <a:solidFill>
              <a:schemeClr val="bg1"/>
            </a:solidFill>
            <a:ln>
              <a:noFill/>
            </a:ln>
          </p:spPr>
        </p:pic>
        <p:pic>
          <p:nvPicPr>
            <p:cNvPr id="14" name="圖片 13">
              <a:extLst>
                <a:ext uri="{FF2B5EF4-FFF2-40B4-BE49-F238E27FC236}">
                  <a16:creationId xmlns:a16="http://schemas.microsoft.com/office/drawing/2014/main" id="{E588CFD7-4965-411B-5A10-BB33736C96C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4684" y="5821949"/>
              <a:ext cx="1997710" cy="723265"/>
            </a:xfrm>
            <a:prstGeom prst="rect">
              <a:avLst/>
            </a:prstGeom>
            <a:solidFill>
              <a:schemeClr val="bg1"/>
            </a:solidFill>
            <a:ln>
              <a:noFill/>
            </a:ln>
          </p:spPr>
        </p:pic>
        <p:pic>
          <p:nvPicPr>
            <p:cNvPr id="15" name="圖片 14">
              <a:extLst>
                <a:ext uri="{FF2B5EF4-FFF2-40B4-BE49-F238E27FC236}">
                  <a16:creationId xmlns:a16="http://schemas.microsoft.com/office/drawing/2014/main" id="{40C2ED7D-5732-4A61-A2EC-6FAE1FC2DC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3848" y="5347559"/>
              <a:ext cx="1236980" cy="1318260"/>
            </a:xfrm>
            <a:prstGeom prst="rect">
              <a:avLst/>
            </a:prstGeom>
          </p:spPr>
        </p:pic>
        <p:pic>
          <p:nvPicPr>
            <p:cNvPr id="16" name="圖片 15">
              <a:extLst>
                <a:ext uri="{FF2B5EF4-FFF2-40B4-BE49-F238E27FC236}">
                  <a16:creationId xmlns:a16="http://schemas.microsoft.com/office/drawing/2014/main" id="{3EE6FF95-D34E-A11E-737C-E9D4F952F3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4745" y="5783215"/>
              <a:ext cx="1480820" cy="786765"/>
            </a:xfrm>
            <a:prstGeom prst="rect">
              <a:avLst/>
            </a:prstGeom>
          </p:spPr>
        </p:pic>
        <p:pic>
          <p:nvPicPr>
            <p:cNvPr id="17" name="圖片 16">
              <a:extLst>
                <a:ext uri="{FF2B5EF4-FFF2-40B4-BE49-F238E27FC236}">
                  <a16:creationId xmlns:a16="http://schemas.microsoft.com/office/drawing/2014/main" id="{22D41C79-FFC0-573C-2A1B-DF14A768D7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92903" y="5284186"/>
              <a:ext cx="1099820" cy="1374775"/>
            </a:xfrm>
            <a:prstGeom prst="rect">
              <a:avLst/>
            </a:prstGeom>
          </p:spPr>
        </p:pic>
        <p:sp>
          <p:nvSpPr>
            <p:cNvPr id="18" name="文字方塊 8">
              <a:extLst>
                <a:ext uri="{FF2B5EF4-FFF2-40B4-BE49-F238E27FC236}">
                  <a16:creationId xmlns:a16="http://schemas.microsoft.com/office/drawing/2014/main" id="{722B85DD-F784-2AF3-3F99-159123AF0009}"/>
                </a:ext>
              </a:extLst>
            </p:cNvPr>
            <p:cNvSpPr txBox="1"/>
            <p:nvPr/>
          </p:nvSpPr>
          <p:spPr>
            <a:xfrm>
              <a:off x="9640389" y="4736059"/>
              <a:ext cx="2551611" cy="461665"/>
            </a:xfrm>
            <a:prstGeom prst="rect">
              <a:avLst/>
            </a:prstGeom>
            <a:noFill/>
          </p:spPr>
          <p:txBody>
            <a:bodyPr wrap="square" rtlCol="0">
              <a:spAutoFit/>
            </a:bodyPr>
            <a:lstStyle/>
            <a:p>
              <a:pPr algn="ctr"/>
              <a:r>
                <a:rPr lang="en-HK" sz="2400" dirty="0">
                  <a:solidFill>
                    <a:schemeClr val="bg1"/>
                  </a:solidFill>
                </a:rPr>
                <a:t>Sponsored by : </a:t>
              </a:r>
            </a:p>
          </p:txBody>
        </p:sp>
        <p:sp>
          <p:nvSpPr>
            <p:cNvPr id="19" name="文字方塊 18">
              <a:extLst>
                <a:ext uri="{FF2B5EF4-FFF2-40B4-BE49-F238E27FC236}">
                  <a16:creationId xmlns:a16="http://schemas.microsoft.com/office/drawing/2014/main" id="{480A7483-FBA5-86AA-59DB-861EAC3CFC96}"/>
                </a:ext>
              </a:extLst>
            </p:cNvPr>
            <p:cNvSpPr txBox="1"/>
            <p:nvPr/>
          </p:nvSpPr>
          <p:spPr>
            <a:xfrm>
              <a:off x="501315" y="2049419"/>
              <a:ext cx="11189369" cy="1323439"/>
            </a:xfrm>
            <a:prstGeom prst="rect">
              <a:avLst/>
            </a:prstGeom>
            <a:noFill/>
          </p:spPr>
          <p:txBody>
            <a:bodyPr wrap="square">
              <a:spAutoFit/>
            </a:bodyPr>
            <a:lstStyle/>
            <a:p>
              <a:pPr algn="ctr"/>
              <a:r>
                <a:rPr lang="en-GB" sz="4000" b="1" spc="300" dirty="0">
                  <a:solidFill>
                    <a:schemeClr val="bg1"/>
                  </a:solidFill>
                  <a:effectLst/>
                  <a:latin typeface="STZhongsong" panose="02010600040101010101" pitchFamily="2" charset="-122"/>
                  <a:ea typeface="STZhongsong" panose="02010600040101010101" pitchFamily="2" charset="-122"/>
                </a:rPr>
                <a:t>The Current Situations of Hidden Champions &amp; Unicorns in 2023</a:t>
              </a:r>
              <a:endParaRPr lang="en-HK" sz="6000" b="1" dirty="0">
                <a:solidFill>
                  <a:schemeClr val="bg1"/>
                </a:solidFill>
                <a:latin typeface="STZhongsong" panose="02010600040101010101" pitchFamily="2" charset="-122"/>
                <a:ea typeface="STZhongsong" panose="02010600040101010101" pitchFamily="2" charset="-122"/>
              </a:endParaRPr>
            </a:p>
          </p:txBody>
        </p:sp>
        <p:sp>
          <p:nvSpPr>
            <p:cNvPr id="20" name="文字方塊 19">
              <a:extLst>
                <a:ext uri="{FF2B5EF4-FFF2-40B4-BE49-F238E27FC236}">
                  <a16:creationId xmlns:a16="http://schemas.microsoft.com/office/drawing/2014/main" id="{E4B19F04-A0C8-40B0-2804-1FAD0064BF0C}"/>
                </a:ext>
              </a:extLst>
            </p:cNvPr>
            <p:cNvSpPr txBox="1"/>
            <p:nvPr/>
          </p:nvSpPr>
          <p:spPr>
            <a:xfrm>
              <a:off x="3555608" y="3555609"/>
              <a:ext cx="5391444" cy="1077218"/>
            </a:xfrm>
            <a:prstGeom prst="rect">
              <a:avLst/>
            </a:prstGeom>
            <a:noFill/>
          </p:spPr>
          <p:txBody>
            <a:bodyPr wrap="square" rtlCol="0">
              <a:spAutoFit/>
            </a:bodyPr>
            <a:lstStyle/>
            <a:p>
              <a:r>
                <a:rPr lang="en-HK" sz="3200" b="1" dirty="0">
                  <a:solidFill>
                    <a:schemeClr val="bg1"/>
                  </a:solidFill>
                </a:rPr>
                <a:t>Date: 15</a:t>
              </a:r>
              <a:r>
                <a:rPr lang="en-HK" sz="3200" b="1" baseline="30000" dirty="0">
                  <a:solidFill>
                    <a:schemeClr val="bg1"/>
                  </a:solidFill>
                </a:rPr>
                <a:t>th</a:t>
              </a:r>
              <a:r>
                <a:rPr lang="en-HK" sz="3200" b="1" dirty="0">
                  <a:solidFill>
                    <a:schemeClr val="bg1"/>
                  </a:solidFill>
                </a:rPr>
                <a:t> August, 2023</a:t>
              </a:r>
              <a:br>
                <a:rPr lang="en-HK" sz="3200" b="1" dirty="0">
                  <a:solidFill>
                    <a:schemeClr val="bg1"/>
                  </a:solidFill>
                </a:rPr>
              </a:br>
              <a:r>
                <a:rPr lang="en-HK" sz="3200" b="1" dirty="0">
                  <a:solidFill>
                    <a:schemeClr val="bg1"/>
                  </a:solidFill>
                </a:rPr>
                <a:t>Time: 11:45 – 13:15</a:t>
              </a:r>
            </a:p>
          </p:txBody>
        </p:sp>
      </p:grpSp>
    </p:spTree>
    <p:extLst>
      <p:ext uri="{BB962C8B-B14F-4D97-AF65-F5344CB8AC3E}">
        <p14:creationId xmlns:p14="http://schemas.microsoft.com/office/powerpoint/2010/main" val="323891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A545593D-7121-44AA-BD68-E8C0C267A1DB}"/>
              </a:ext>
            </a:extLst>
          </p:cNvPr>
          <p:cNvGraphicFramePr>
            <a:graphicFrameLocks/>
          </p:cNvGraphicFramePr>
          <p:nvPr>
            <p:extLst>
              <p:ext uri="{D42A27DB-BD31-4B8C-83A1-F6EECF244321}">
                <p14:modId xmlns:p14="http://schemas.microsoft.com/office/powerpoint/2010/main" val="3681177349"/>
              </p:ext>
            </p:extLst>
          </p:nvPr>
        </p:nvGraphicFramePr>
        <p:xfrm>
          <a:off x="6409266" y="628355"/>
          <a:ext cx="5483387" cy="3656352"/>
        </p:xfrm>
        <a:graphic>
          <a:graphicData uri="http://schemas.openxmlformats.org/drawingml/2006/table">
            <a:tbl>
              <a:tblPr firstRow="1" bandRow="1">
                <a:tableStyleId>{93296810-A885-4BE3-A3E7-6D5BEEA58F35}</a:tableStyleId>
              </a:tblPr>
              <a:tblGrid>
                <a:gridCol w="1727201">
                  <a:extLst>
                    <a:ext uri="{9D8B030D-6E8A-4147-A177-3AD203B41FA5}">
                      <a16:colId xmlns:a16="http://schemas.microsoft.com/office/drawing/2014/main" val="518245397"/>
                    </a:ext>
                  </a:extLst>
                </a:gridCol>
                <a:gridCol w="1943621">
                  <a:extLst>
                    <a:ext uri="{9D8B030D-6E8A-4147-A177-3AD203B41FA5}">
                      <a16:colId xmlns:a16="http://schemas.microsoft.com/office/drawing/2014/main" val="4178388595"/>
                    </a:ext>
                  </a:extLst>
                </a:gridCol>
                <a:gridCol w="1812565">
                  <a:extLst>
                    <a:ext uri="{9D8B030D-6E8A-4147-A177-3AD203B41FA5}">
                      <a16:colId xmlns:a16="http://schemas.microsoft.com/office/drawing/2014/main" val="3125055059"/>
                    </a:ext>
                  </a:extLst>
                </a:gridCol>
              </a:tblGrid>
              <a:tr h="594921">
                <a:tc>
                  <a:txBody>
                    <a:bodyPr/>
                    <a:lstStyle/>
                    <a:p>
                      <a:pPr algn="ctr"/>
                      <a:r>
                        <a:rPr lang="en-HK" sz="1400" dirty="0">
                          <a:solidFill>
                            <a:schemeClr val="tx1"/>
                          </a:solidFill>
                        </a:rPr>
                        <a:t>Country</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solidFill>
                            <a:schemeClr val="tx1"/>
                          </a:solidFill>
                        </a:rPr>
                        <a:t>No. of Hidden Champions</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solidFill>
                            <a:schemeClr val="tx1"/>
                          </a:solidFill>
                        </a:rPr>
                        <a:t>Per 1 million inhabitants</a:t>
                      </a:r>
                      <a:endParaRPr lang="en-HK" sz="1400" dirty="0">
                        <a:solidFill>
                          <a:schemeClr val="tx1"/>
                        </a:solidFill>
                        <a:latin typeface="Century Gothic" charset="0"/>
                        <a:ea typeface="Century Gothic" charset="0"/>
                        <a:cs typeface="Century Gothic" charset="0"/>
                      </a:endParaRPr>
                    </a:p>
                  </a:txBody>
                  <a:tcPr/>
                </a:tc>
                <a:extLst>
                  <a:ext uri="{0D108BD9-81ED-4DB2-BD59-A6C34878D82A}">
                    <a16:rowId xmlns:a16="http://schemas.microsoft.com/office/drawing/2014/main" val="3709434006"/>
                  </a:ext>
                </a:extLst>
              </a:tr>
              <a:tr h="305374">
                <a:tc>
                  <a:txBody>
                    <a:bodyPr/>
                    <a:lstStyle/>
                    <a:p>
                      <a:pPr marL="180000" algn="l"/>
                      <a:r>
                        <a:rPr lang="en-HK" sz="1400" b="1" dirty="0"/>
                        <a:t>Germany</a:t>
                      </a:r>
                      <a:endParaRPr lang="en-HK" sz="1400" b="1" dirty="0">
                        <a:latin typeface="Century Gothic" charset="0"/>
                        <a:ea typeface="Century Gothic" charset="0"/>
                        <a:cs typeface="Century Gothic" charset="0"/>
                      </a:endParaRPr>
                    </a:p>
                  </a:txBody>
                  <a:tcPr/>
                </a:tc>
                <a:tc>
                  <a:txBody>
                    <a:bodyPr/>
                    <a:lstStyle/>
                    <a:p>
                      <a:pPr algn="ctr"/>
                      <a:r>
                        <a:rPr lang="en-HK" sz="1400" b="1" dirty="0"/>
                        <a:t>1,573</a:t>
                      </a:r>
                      <a:endParaRPr lang="en-HK" sz="1400" b="1" dirty="0">
                        <a:latin typeface="Century Gothic" charset="0"/>
                        <a:ea typeface="Century Gothic" charset="0"/>
                        <a:cs typeface="Century Gothic" charset="0"/>
                      </a:endParaRPr>
                    </a:p>
                  </a:txBody>
                  <a:tcPr/>
                </a:tc>
                <a:tc>
                  <a:txBody>
                    <a:bodyPr/>
                    <a:lstStyle/>
                    <a:p>
                      <a:pPr algn="ctr"/>
                      <a:r>
                        <a:rPr lang="en-HK" sz="1400" b="1" dirty="0"/>
                        <a:t>18.91%</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49863372"/>
                  </a:ext>
                </a:extLst>
              </a:tr>
              <a:tr h="305374">
                <a:tc>
                  <a:txBody>
                    <a:bodyPr/>
                    <a:lstStyle/>
                    <a:p>
                      <a:pPr marL="180000" algn="l"/>
                      <a:r>
                        <a:rPr lang="en-HK" sz="1400" b="1" dirty="0"/>
                        <a:t>USA</a:t>
                      </a:r>
                      <a:endParaRPr lang="en-HK" sz="1400" b="1" dirty="0">
                        <a:latin typeface="Century Gothic" charset="0"/>
                        <a:ea typeface="Century Gothic" charset="0"/>
                        <a:cs typeface="Century Gothic" charset="0"/>
                      </a:endParaRPr>
                    </a:p>
                  </a:txBody>
                  <a:tcPr/>
                </a:tc>
                <a:tc>
                  <a:txBody>
                    <a:bodyPr/>
                    <a:lstStyle/>
                    <a:p>
                      <a:pPr algn="ctr"/>
                      <a:r>
                        <a:rPr lang="en-HK" sz="1400" b="1" dirty="0"/>
                        <a:t>350</a:t>
                      </a:r>
                      <a:endParaRPr lang="en-HK" sz="1400" b="1" dirty="0">
                        <a:latin typeface="Century Gothic" charset="0"/>
                        <a:ea typeface="Century Gothic" charset="0"/>
                        <a:cs typeface="Century Gothic" charset="0"/>
                      </a:endParaRPr>
                    </a:p>
                  </a:txBody>
                  <a:tcPr/>
                </a:tc>
                <a:tc>
                  <a:txBody>
                    <a:bodyPr/>
                    <a:lstStyle/>
                    <a:p>
                      <a:pPr algn="ctr"/>
                      <a:r>
                        <a:rPr lang="en-HK" sz="1400" b="1" dirty="0"/>
                        <a:t>1.06%</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2253831112"/>
                  </a:ext>
                </a:extLst>
              </a:tr>
              <a:tr h="305374">
                <a:tc>
                  <a:txBody>
                    <a:bodyPr/>
                    <a:lstStyle/>
                    <a:p>
                      <a:pPr marL="180000" algn="l"/>
                      <a:r>
                        <a:rPr lang="en-HK" sz="1400" b="1" dirty="0"/>
                        <a:t>Japan</a:t>
                      </a:r>
                      <a:endParaRPr lang="en-HK" sz="1400" b="1" dirty="0">
                        <a:latin typeface="Century Gothic" charset="0"/>
                        <a:ea typeface="Century Gothic" charset="0"/>
                        <a:cs typeface="Century Gothic" charset="0"/>
                      </a:endParaRPr>
                    </a:p>
                  </a:txBody>
                  <a:tcPr/>
                </a:tc>
                <a:tc>
                  <a:txBody>
                    <a:bodyPr/>
                    <a:lstStyle/>
                    <a:p>
                      <a:pPr algn="ctr"/>
                      <a:r>
                        <a:rPr lang="en-HK" sz="1400" b="1" dirty="0"/>
                        <a:t>283</a:t>
                      </a:r>
                      <a:endParaRPr lang="en-HK" sz="1400" b="1" dirty="0">
                        <a:latin typeface="Century Gothic" charset="0"/>
                        <a:ea typeface="Century Gothic" charset="0"/>
                        <a:cs typeface="Century Gothic" charset="0"/>
                      </a:endParaRPr>
                    </a:p>
                  </a:txBody>
                  <a:tcPr/>
                </a:tc>
                <a:tc>
                  <a:txBody>
                    <a:bodyPr/>
                    <a:lstStyle/>
                    <a:p>
                      <a:pPr algn="ctr"/>
                      <a:r>
                        <a:rPr lang="en-HK" sz="1400" b="1" dirty="0"/>
                        <a:t>2.25%</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478939697"/>
                  </a:ext>
                </a:extLst>
              </a:tr>
              <a:tr h="305374">
                <a:tc>
                  <a:txBody>
                    <a:bodyPr/>
                    <a:lstStyle/>
                    <a:p>
                      <a:pPr marL="180000" algn="l"/>
                      <a:r>
                        <a:rPr lang="en-HK" sz="1400" b="1" dirty="0"/>
                        <a:t>Austria</a:t>
                      </a:r>
                      <a:endParaRPr lang="en-HK" sz="1400" b="1" dirty="0">
                        <a:latin typeface="Century Gothic" charset="0"/>
                        <a:ea typeface="Century Gothic" charset="0"/>
                        <a:cs typeface="Century Gothic" charset="0"/>
                      </a:endParaRPr>
                    </a:p>
                  </a:txBody>
                  <a:tcPr/>
                </a:tc>
                <a:tc>
                  <a:txBody>
                    <a:bodyPr/>
                    <a:lstStyle/>
                    <a:p>
                      <a:pPr algn="ctr"/>
                      <a:r>
                        <a:rPr lang="en-HK" sz="1400" b="1" dirty="0"/>
                        <a:t>171</a:t>
                      </a:r>
                      <a:endParaRPr lang="en-HK" sz="1400" b="1" dirty="0">
                        <a:latin typeface="Century Gothic" charset="0"/>
                        <a:ea typeface="Century Gothic" charset="0"/>
                        <a:cs typeface="Century Gothic" charset="0"/>
                      </a:endParaRPr>
                    </a:p>
                  </a:txBody>
                  <a:tcPr/>
                </a:tc>
                <a:tc>
                  <a:txBody>
                    <a:bodyPr/>
                    <a:lstStyle/>
                    <a:p>
                      <a:pPr algn="ctr"/>
                      <a:r>
                        <a:rPr lang="en-HK" sz="1400" b="1" dirty="0"/>
                        <a:t>19.19%</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858837034"/>
                  </a:ext>
                </a:extLst>
              </a:tr>
              <a:tr h="305374">
                <a:tc>
                  <a:txBody>
                    <a:bodyPr/>
                    <a:lstStyle/>
                    <a:p>
                      <a:pPr marL="180000" algn="l"/>
                      <a:r>
                        <a:rPr lang="en-HK" sz="1400" b="1" dirty="0"/>
                        <a:t>Switzerland</a:t>
                      </a:r>
                      <a:endParaRPr lang="en-HK" sz="1400" b="1" dirty="0">
                        <a:latin typeface="Century Gothic" charset="0"/>
                        <a:ea typeface="Century Gothic" charset="0"/>
                        <a:cs typeface="Century Gothic" charset="0"/>
                      </a:endParaRPr>
                    </a:p>
                  </a:txBody>
                  <a:tcPr/>
                </a:tc>
                <a:tc>
                  <a:txBody>
                    <a:bodyPr/>
                    <a:lstStyle/>
                    <a:p>
                      <a:pPr algn="ctr"/>
                      <a:r>
                        <a:rPr lang="en-HK" sz="1400" b="1" dirty="0"/>
                        <a:t>171</a:t>
                      </a:r>
                      <a:endParaRPr lang="en-HK" sz="1400" b="1" dirty="0">
                        <a:latin typeface="Century Gothic" charset="0"/>
                        <a:ea typeface="Century Gothic" charset="0"/>
                        <a:cs typeface="Century Gothic" charset="0"/>
                      </a:endParaRPr>
                    </a:p>
                  </a:txBody>
                  <a:tcPr/>
                </a:tc>
                <a:tc>
                  <a:txBody>
                    <a:bodyPr/>
                    <a:lstStyle/>
                    <a:p>
                      <a:pPr algn="ctr"/>
                      <a:r>
                        <a:rPr lang="en-HK" sz="1400" b="1" dirty="0"/>
                        <a:t>19.84%</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22867290"/>
                  </a:ext>
                </a:extLst>
              </a:tr>
              <a:tr h="305374">
                <a:tc>
                  <a:txBody>
                    <a:bodyPr/>
                    <a:lstStyle/>
                    <a:p>
                      <a:pPr marL="180000" algn="l"/>
                      <a:r>
                        <a:rPr lang="en-HK" sz="1400" b="1" dirty="0"/>
                        <a:t>France</a:t>
                      </a:r>
                      <a:endParaRPr lang="en-HK" sz="1400" b="1" dirty="0">
                        <a:latin typeface="Century Gothic" charset="0"/>
                        <a:ea typeface="Century Gothic" charset="0"/>
                        <a:cs typeface="Century Gothic" charset="0"/>
                      </a:endParaRPr>
                    </a:p>
                  </a:txBody>
                  <a:tcPr/>
                </a:tc>
                <a:tc>
                  <a:txBody>
                    <a:bodyPr/>
                    <a:lstStyle/>
                    <a:p>
                      <a:pPr algn="ctr"/>
                      <a:r>
                        <a:rPr lang="en-HK" sz="1400" b="1" dirty="0"/>
                        <a:t>111</a:t>
                      </a:r>
                      <a:endParaRPr lang="en-HK" sz="1400" b="1" dirty="0">
                        <a:latin typeface="Century Gothic" charset="0"/>
                        <a:ea typeface="Century Gothic" charset="0"/>
                        <a:cs typeface="Century Gothic" charset="0"/>
                      </a:endParaRPr>
                    </a:p>
                  </a:txBody>
                  <a:tcPr/>
                </a:tc>
                <a:tc>
                  <a:txBody>
                    <a:bodyPr/>
                    <a:lstStyle/>
                    <a:p>
                      <a:pPr algn="ctr"/>
                      <a:r>
                        <a:rPr lang="en-HK" sz="1400" b="1" dirty="0"/>
                        <a:t>1.65%</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4124777426"/>
                  </a:ext>
                </a:extLst>
              </a:tr>
              <a:tr h="305374">
                <a:tc>
                  <a:txBody>
                    <a:bodyPr/>
                    <a:lstStyle/>
                    <a:p>
                      <a:pPr marL="180000" algn="l"/>
                      <a:r>
                        <a:rPr lang="en-HK" sz="1400" b="1" dirty="0"/>
                        <a:t>Italy</a:t>
                      </a:r>
                      <a:endParaRPr lang="en-HK" sz="1400" b="1" dirty="0">
                        <a:latin typeface="Century Gothic" charset="0"/>
                        <a:ea typeface="Century Gothic" charset="0"/>
                        <a:cs typeface="Century Gothic" charset="0"/>
                      </a:endParaRPr>
                    </a:p>
                  </a:txBody>
                  <a:tcPr/>
                </a:tc>
                <a:tc>
                  <a:txBody>
                    <a:bodyPr/>
                    <a:lstStyle/>
                    <a:p>
                      <a:pPr algn="ctr"/>
                      <a:r>
                        <a:rPr lang="en-HK" sz="1400" b="1" dirty="0"/>
                        <a:t>102</a:t>
                      </a:r>
                      <a:endParaRPr lang="en-HK" sz="1400" b="1" dirty="0">
                        <a:latin typeface="Century Gothic" charset="0"/>
                        <a:ea typeface="Century Gothic" charset="0"/>
                        <a:cs typeface="Century Gothic" charset="0"/>
                      </a:endParaRPr>
                    </a:p>
                  </a:txBody>
                  <a:tcPr/>
                </a:tc>
                <a:tc>
                  <a:txBody>
                    <a:bodyPr/>
                    <a:lstStyle/>
                    <a:p>
                      <a:pPr algn="ctr"/>
                      <a:r>
                        <a:rPr lang="en-HK" sz="1400" b="1" dirty="0"/>
                        <a:t>1.69%</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064180059"/>
                  </a:ext>
                </a:extLst>
              </a:tr>
              <a:tr h="305374">
                <a:tc>
                  <a:txBody>
                    <a:bodyPr/>
                    <a:lstStyle/>
                    <a:p>
                      <a:pPr marL="180000" algn="l"/>
                      <a:r>
                        <a:rPr lang="en-HK" sz="1400" b="1" dirty="0"/>
                        <a:t>China</a:t>
                      </a:r>
                      <a:endParaRPr lang="en-HK" sz="1400" b="1" dirty="0">
                        <a:latin typeface="Century Gothic" charset="0"/>
                        <a:ea typeface="Century Gothic" charset="0"/>
                        <a:cs typeface="Century Gothic" charset="0"/>
                      </a:endParaRPr>
                    </a:p>
                  </a:txBody>
                  <a:tcPr/>
                </a:tc>
                <a:tc>
                  <a:txBody>
                    <a:bodyPr/>
                    <a:lstStyle/>
                    <a:p>
                      <a:pPr algn="ctr"/>
                      <a:r>
                        <a:rPr lang="en-HK" sz="1400" b="1" dirty="0"/>
                        <a:t>97</a:t>
                      </a:r>
                      <a:endParaRPr lang="en-HK" sz="1400" b="1" dirty="0">
                        <a:latin typeface="Century Gothic" charset="0"/>
                        <a:ea typeface="Century Gothic" charset="0"/>
                        <a:cs typeface="Century Gothic" charset="0"/>
                      </a:endParaRPr>
                    </a:p>
                  </a:txBody>
                  <a:tcPr/>
                </a:tc>
                <a:tc>
                  <a:txBody>
                    <a:bodyPr/>
                    <a:lstStyle/>
                    <a:p>
                      <a:pPr algn="ctr"/>
                      <a:r>
                        <a:rPr lang="en-HK" sz="1400" b="1" dirty="0"/>
                        <a:t>0.07%</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522495257"/>
                  </a:ext>
                </a:extLst>
              </a:tr>
              <a:tr h="313065">
                <a:tc>
                  <a:txBody>
                    <a:bodyPr/>
                    <a:lstStyle/>
                    <a:p>
                      <a:pPr marL="180000" algn="l"/>
                      <a:r>
                        <a:rPr lang="en-HK" sz="1400" b="1" dirty="0"/>
                        <a:t>U K</a:t>
                      </a:r>
                      <a:endParaRPr lang="en-HK" sz="1400" b="1" dirty="0">
                        <a:latin typeface="Century Gothic" charset="0"/>
                        <a:ea typeface="Century Gothic" charset="0"/>
                        <a:cs typeface="Century Gothic" charset="0"/>
                      </a:endParaRPr>
                    </a:p>
                  </a:txBody>
                  <a:tcPr/>
                </a:tc>
                <a:tc>
                  <a:txBody>
                    <a:bodyPr/>
                    <a:lstStyle/>
                    <a:p>
                      <a:pPr algn="ctr"/>
                      <a:r>
                        <a:rPr lang="en-HK" sz="1400" b="1" dirty="0"/>
                        <a:t>74</a:t>
                      </a:r>
                      <a:endParaRPr lang="en-HK" sz="1400" b="1" dirty="0">
                        <a:latin typeface="Century Gothic" charset="0"/>
                        <a:ea typeface="Century Gothic" charset="0"/>
                        <a:cs typeface="Century Gothic" charset="0"/>
                      </a:endParaRPr>
                    </a:p>
                  </a:txBody>
                  <a:tcPr/>
                </a:tc>
                <a:tc>
                  <a:txBody>
                    <a:bodyPr/>
                    <a:lstStyle/>
                    <a:p>
                      <a:pPr algn="ctr"/>
                      <a:r>
                        <a:rPr lang="en-HK" sz="1400" b="1" dirty="0"/>
                        <a:t>1.11%</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2673023116"/>
                  </a:ext>
                </a:extLst>
              </a:tr>
              <a:tr h="305374">
                <a:tc>
                  <a:txBody>
                    <a:bodyPr/>
                    <a:lstStyle/>
                    <a:p>
                      <a:pPr marL="180000" algn="l"/>
                      <a:r>
                        <a:rPr lang="en-HK" sz="1400" b="1" dirty="0"/>
                        <a:t>Netherlands</a:t>
                      </a:r>
                      <a:endParaRPr lang="en-HK" sz="1400" b="1" dirty="0">
                        <a:latin typeface="Century Gothic" charset="0"/>
                        <a:ea typeface="Century Gothic" charset="0"/>
                        <a:cs typeface="Century Gothic" charset="0"/>
                      </a:endParaRPr>
                    </a:p>
                  </a:txBody>
                  <a:tcPr/>
                </a:tc>
                <a:tc>
                  <a:txBody>
                    <a:bodyPr/>
                    <a:lstStyle/>
                    <a:p>
                      <a:pPr algn="ctr"/>
                      <a:r>
                        <a:rPr lang="en-HK" sz="1400" b="1" dirty="0"/>
                        <a:t>38</a:t>
                      </a:r>
                      <a:endParaRPr lang="en-HK" sz="1400" b="1" dirty="0">
                        <a:latin typeface="Century Gothic" charset="0"/>
                        <a:ea typeface="Century Gothic" charset="0"/>
                        <a:cs typeface="Century Gothic" charset="0"/>
                      </a:endParaRPr>
                    </a:p>
                  </a:txBody>
                  <a:tcPr/>
                </a:tc>
                <a:tc>
                  <a:txBody>
                    <a:bodyPr/>
                    <a:lstStyle/>
                    <a:p>
                      <a:pPr algn="ctr"/>
                      <a:r>
                        <a:rPr lang="en-HK" sz="1400" b="1" dirty="0"/>
                        <a:t>2.17%</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672997929"/>
                  </a:ext>
                </a:extLst>
              </a:tr>
            </a:tbl>
          </a:graphicData>
        </a:graphic>
      </p:graphicFrame>
      <p:sp>
        <p:nvSpPr>
          <p:cNvPr id="14" name="Title 13">
            <a:extLst>
              <a:ext uri="{FF2B5EF4-FFF2-40B4-BE49-F238E27FC236}">
                <a16:creationId xmlns:a16="http://schemas.microsoft.com/office/drawing/2014/main" id="{4FB57C74-1347-3AA7-00C3-CD00BB64ED1F}"/>
              </a:ext>
            </a:extLst>
          </p:cNvPr>
          <p:cNvSpPr>
            <a:spLocks noGrp="1"/>
          </p:cNvSpPr>
          <p:nvPr>
            <p:ph type="ctrTitle"/>
          </p:nvPr>
        </p:nvSpPr>
        <p:spPr>
          <a:xfrm>
            <a:off x="629866" y="4947313"/>
            <a:ext cx="7700617" cy="1409037"/>
          </a:xfrm>
        </p:spPr>
        <p:txBody>
          <a:bodyPr>
            <a:normAutofit/>
          </a:bodyPr>
          <a:lstStyle/>
          <a:p>
            <a:r>
              <a:rPr lang="en-HK" dirty="0"/>
              <a:t>Path to Success</a:t>
            </a:r>
          </a:p>
        </p:txBody>
      </p:sp>
      <p:sp>
        <p:nvSpPr>
          <p:cNvPr id="16" name="Subtitle 15">
            <a:extLst>
              <a:ext uri="{FF2B5EF4-FFF2-40B4-BE49-F238E27FC236}">
                <a16:creationId xmlns:a16="http://schemas.microsoft.com/office/drawing/2014/main" id="{E297FF64-6BDE-756A-239D-A724BF88C1E6}"/>
              </a:ext>
            </a:extLst>
          </p:cNvPr>
          <p:cNvSpPr>
            <a:spLocks noGrp="1"/>
          </p:cNvSpPr>
          <p:nvPr>
            <p:ph type="subTitle" idx="1"/>
          </p:nvPr>
        </p:nvSpPr>
        <p:spPr>
          <a:xfrm>
            <a:off x="352523" y="463189"/>
            <a:ext cx="5322692" cy="3758334"/>
          </a:xfrm>
        </p:spPr>
        <p:txBody>
          <a:bodyPr>
            <a:normAutofit fontScale="77500" lnSpcReduction="20000"/>
          </a:bodyPr>
          <a:lstStyle/>
          <a:p>
            <a:endParaRPr lang="en-HK" dirty="0"/>
          </a:p>
          <a:p>
            <a:pPr marL="514350" indent="-514350">
              <a:buFont typeface="+mj-lt"/>
              <a:buAutoNum type="arabicPeriod"/>
            </a:pPr>
            <a:r>
              <a:rPr lang="en-HK" dirty="0"/>
              <a:t>Model your business</a:t>
            </a:r>
          </a:p>
          <a:p>
            <a:pPr marL="514350" indent="-514350">
              <a:buFont typeface="+mj-lt"/>
              <a:buAutoNum type="arabicPeriod"/>
            </a:pPr>
            <a:r>
              <a:rPr lang="en-HK" dirty="0"/>
              <a:t>Know your markets</a:t>
            </a:r>
          </a:p>
          <a:p>
            <a:pPr marL="514350" indent="-514350">
              <a:buFont typeface="+mj-lt"/>
              <a:buAutoNum type="arabicPeriod"/>
            </a:pPr>
            <a:r>
              <a:rPr lang="en-HK" dirty="0"/>
              <a:t>Your Consumers, Suppliers are your partners</a:t>
            </a:r>
          </a:p>
          <a:p>
            <a:pPr marL="514350" indent="-514350">
              <a:buFont typeface="+mj-lt"/>
              <a:buAutoNum type="arabicPeriod"/>
            </a:pPr>
            <a:r>
              <a:rPr lang="en-HK" dirty="0"/>
              <a:t>Diversify</a:t>
            </a:r>
          </a:p>
          <a:p>
            <a:pPr marL="514350" indent="-514350">
              <a:buFont typeface="+mj-lt"/>
              <a:buAutoNum type="arabicPeriod"/>
            </a:pPr>
            <a:r>
              <a:rPr lang="en-HK" dirty="0"/>
              <a:t>Innovate</a:t>
            </a:r>
          </a:p>
          <a:p>
            <a:pPr marL="514350" indent="-514350">
              <a:buFont typeface="+mj-lt"/>
              <a:buAutoNum type="arabicPeriod"/>
            </a:pPr>
            <a:r>
              <a:rPr lang="en-HK" dirty="0"/>
              <a:t>Talented Employees</a:t>
            </a:r>
          </a:p>
          <a:p>
            <a:pPr marL="514350" indent="-514350">
              <a:buFont typeface="+mj-lt"/>
              <a:buAutoNum type="arabicPeriod"/>
            </a:pPr>
            <a:r>
              <a:rPr lang="en-HK" dirty="0"/>
              <a:t>Entrepreneurship</a:t>
            </a:r>
          </a:p>
          <a:p>
            <a:pPr marL="514350" indent="-514350">
              <a:buFont typeface="+mj-lt"/>
              <a:buAutoNum type="arabicPeriod"/>
            </a:pPr>
            <a:r>
              <a:rPr lang="en-HK" dirty="0"/>
              <a:t>Values are never out of fashion</a:t>
            </a:r>
          </a:p>
          <a:p>
            <a:pPr marL="514350" indent="-514350">
              <a:buFont typeface="+mj-lt"/>
              <a:buAutoNum type="arabicPeriod"/>
            </a:pPr>
            <a:r>
              <a:rPr lang="en-HK" dirty="0"/>
              <a:t>Adapt, Adopt, and Apply the best internal Organization</a:t>
            </a:r>
          </a:p>
          <a:p>
            <a:pPr marL="514350" indent="-514350">
              <a:buFont typeface="+mj-lt"/>
              <a:buAutoNum type="arabicPeriod"/>
            </a:pPr>
            <a:r>
              <a:rPr lang="en-HK" dirty="0"/>
              <a:t>Believe in your mission</a:t>
            </a:r>
          </a:p>
          <a:p>
            <a:endParaRPr lang="en-HK" dirty="0"/>
          </a:p>
        </p:txBody>
      </p:sp>
      <p:pic>
        <p:nvPicPr>
          <p:cNvPr id="2050" name="Picture 2" descr="Hidden Champions in Dynamically Changing Societies: Critical Success  Factors for Market Leadership | SpringerLink">
            <a:extLst>
              <a:ext uri="{FF2B5EF4-FFF2-40B4-BE49-F238E27FC236}">
                <a16:creationId xmlns:a16="http://schemas.microsoft.com/office/drawing/2014/main" id="{E30DAD66-3D69-0345-5F1C-3786B5D04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389" y="4621337"/>
            <a:ext cx="1928553" cy="22366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0BDA87C-A9AB-6BE5-4020-05A70E47DB0B}"/>
              </a:ext>
            </a:extLst>
          </p:cNvPr>
          <p:cNvSpPr txBox="1"/>
          <p:nvPr/>
        </p:nvSpPr>
        <p:spPr>
          <a:xfrm>
            <a:off x="6358466" y="77800"/>
            <a:ext cx="5554134" cy="646331"/>
          </a:xfrm>
          <a:prstGeom prst="rect">
            <a:avLst/>
          </a:prstGeom>
          <a:noFill/>
        </p:spPr>
        <p:txBody>
          <a:bodyPr wrap="square">
            <a:spAutoFit/>
          </a:bodyPr>
          <a:lstStyle/>
          <a:p>
            <a:pPr algn="ctr"/>
            <a:r>
              <a:rPr lang="en-HK" b="1" dirty="0"/>
              <a:t>Countries with more than 20 hidden champions </a:t>
            </a:r>
          </a:p>
          <a:p>
            <a:pPr algn="ctr"/>
            <a:r>
              <a:rPr lang="en-HK" b="1" dirty="0"/>
              <a:t>in 2022</a:t>
            </a:r>
          </a:p>
        </p:txBody>
      </p:sp>
    </p:spTree>
    <p:extLst>
      <p:ext uri="{BB962C8B-B14F-4D97-AF65-F5344CB8AC3E}">
        <p14:creationId xmlns:p14="http://schemas.microsoft.com/office/powerpoint/2010/main" val="201458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E740C83-B3CC-F66B-1740-F56DA43DBF5A}"/>
              </a:ext>
            </a:extLst>
          </p:cNvPr>
          <p:cNvSpPr>
            <a:spLocks noGrp="1"/>
          </p:cNvSpPr>
          <p:nvPr>
            <p:ph type="title"/>
          </p:nvPr>
        </p:nvSpPr>
        <p:spPr>
          <a:xfrm>
            <a:off x="0" y="875030"/>
            <a:ext cx="3009207" cy="2998701"/>
          </a:xfrm>
        </p:spPr>
        <p:txBody>
          <a:bodyPr>
            <a:normAutofit/>
          </a:bodyPr>
          <a:lstStyle/>
          <a:p>
            <a:r>
              <a:rPr lang="en-HK" sz="4000" dirty="0"/>
              <a:t>Leadership Success Factors</a:t>
            </a:r>
          </a:p>
        </p:txBody>
      </p:sp>
      <p:sp>
        <p:nvSpPr>
          <p:cNvPr id="7" name="Date Placeholder 6">
            <a:extLst>
              <a:ext uri="{FF2B5EF4-FFF2-40B4-BE49-F238E27FC236}">
                <a16:creationId xmlns:a16="http://schemas.microsoft.com/office/drawing/2014/main" id="{6B5F3853-876A-909C-EFD3-ADEB58521EF3}"/>
              </a:ext>
            </a:extLst>
          </p:cNvPr>
          <p:cNvSpPr>
            <a:spLocks noGrp="1"/>
          </p:cNvSpPr>
          <p:nvPr>
            <p:ph type="dt" sz="half" idx="10"/>
          </p:nvPr>
        </p:nvSpPr>
        <p:spPr/>
        <p:txBody>
          <a:bodyPr/>
          <a:lstStyle/>
          <a:p>
            <a:r>
              <a:rPr lang="en-US"/>
              <a:t>20XX</a:t>
            </a:r>
            <a:endParaRPr lang="en-US" dirty="0"/>
          </a:p>
        </p:txBody>
      </p:sp>
      <p:sp>
        <p:nvSpPr>
          <p:cNvPr id="8" name="Slide Number Placeholder 7">
            <a:extLst>
              <a:ext uri="{FF2B5EF4-FFF2-40B4-BE49-F238E27FC236}">
                <a16:creationId xmlns:a16="http://schemas.microsoft.com/office/drawing/2014/main" id="{0A9E36B5-9F14-4F9C-D7E7-AFE4CC830B75}"/>
              </a:ext>
            </a:extLst>
          </p:cNvPr>
          <p:cNvSpPr>
            <a:spLocks noGrp="1"/>
          </p:cNvSpPr>
          <p:nvPr>
            <p:ph type="sldNum" sz="quarter" idx="12"/>
          </p:nvPr>
        </p:nvSpPr>
        <p:spPr>
          <a:xfrm>
            <a:off x="3007895" y="168442"/>
            <a:ext cx="8989033" cy="6553033"/>
          </a:xfrm>
        </p:spPr>
        <p:txBody>
          <a:bodyPr/>
          <a:lstStyle/>
          <a:p>
            <a:fld id="{244D815C-8BF3-4ECF-A945-A2A7C2983AF9}" type="slidenum">
              <a:rPr lang="en-US" smtClean="0"/>
              <a:pPr/>
              <a:t>11</a:t>
            </a:fld>
            <a:endParaRPr lang="en-US" dirty="0"/>
          </a:p>
        </p:txBody>
      </p:sp>
      <p:pic>
        <p:nvPicPr>
          <p:cNvPr id="13" name="Content Placeholder 12">
            <a:extLst>
              <a:ext uri="{FF2B5EF4-FFF2-40B4-BE49-F238E27FC236}">
                <a16:creationId xmlns:a16="http://schemas.microsoft.com/office/drawing/2014/main" id="{7DF38423-7E50-E21E-B605-401FC29FE89D}"/>
              </a:ext>
            </a:extLst>
          </p:cNvPr>
          <p:cNvPicPr>
            <a:picLocks noGrp="1" noChangeAspect="1"/>
          </p:cNvPicPr>
          <p:nvPr>
            <p:ph sz="quarter" idx="14"/>
          </p:nvPr>
        </p:nvPicPr>
        <p:blipFill>
          <a:blip r:embed="rId3"/>
          <a:stretch>
            <a:fillRect/>
          </a:stretch>
        </p:blipFill>
        <p:spPr>
          <a:xfrm>
            <a:off x="3164306" y="89381"/>
            <a:ext cx="8857006" cy="6672366"/>
          </a:xfrm>
        </p:spPr>
      </p:pic>
    </p:spTree>
    <p:extLst>
      <p:ext uri="{BB962C8B-B14F-4D97-AF65-F5344CB8AC3E}">
        <p14:creationId xmlns:p14="http://schemas.microsoft.com/office/powerpoint/2010/main" val="2061846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529F7EC-761B-4032-90CB-126DC0869F46}"/>
              </a:ext>
            </a:extLst>
          </p:cNvPr>
          <p:cNvSpPr txBox="1">
            <a:spLocks/>
          </p:cNvSpPr>
          <p:nvPr/>
        </p:nvSpPr>
        <p:spPr>
          <a:xfrm>
            <a:off x="0" y="2311400"/>
            <a:ext cx="7560733" cy="4673600"/>
          </a:xfrm>
          <a:prstGeom prst="rect">
            <a:avLst/>
          </a:prstGeom>
          <a:solidFill>
            <a:schemeClr val="accent1">
              <a:lumMod val="60000"/>
              <a:lumOff val="40000"/>
              <a:alpha val="45000"/>
            </a:schemeClr>
          </a:solidFill>
        </p:spPr>
        <p:txBody>
          <a:bodyPr>
            <a:no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0" indent="0">
              <a:buNone/>
            </a:pPr>
            <a:r>
              <a:rPr lang="zh-TW" altLang="en-US" sz="1600" b="1" dirty="0">
                <a:solidFill>
                  <a:srgbClr val="FF0000"/>
                </a:solidFill>
                <a:latin typeface="Microsoft JhengHei" charset="-120"/>
                <a:ea typeface="Microsoft JhengHei" charset="-120"/>
                <a:cs typeface="Microsoft JhengHei" charset="-120"/>
              </a:rPr>
              <a:t>個人獨特的心態 </a:t>
            </a:r>
            <a:r>
              <a:rPr lang="en-HK" altLang="zh-TW" sz="1600" b="1" dirty="0">
                <a:latin typeface="Microsoft JhengHei" charset="-120"/>
                <a:ea typeface="Microsoft JhengHei" charset="-120"/>
                <a:cs typeface="Microsoft JhengHei" charset="-120"/>
              </a:rPr>
              <a:t>		</a:t>
            </a:r>
            <a:r>
              <a:rPr lang="en-HK" altLang="zh-TW" sz="1600" b="1" dirty="0">
                <a:solidFill>
                  <a:srgbClr val="FF0000"/>
                </a:solidFill>
                <a:latin typeface="Microsoft JhengHei" charset="-120"/>
                <a:ea typeface="Microsoft JhengHei" charset="-120"/>
                <a:cs typeface="Microsoft JhengHei" charset="-120"/>
              </a:rPr>
              <a:t>Mindset	</a:t>
            </a:r>
            <a:endParaRPr lang="en-HK" altLang="zh-TW" sz="1600" dirty="0">
              <a:solidFill>
                <a:srgbClr val="FF0000"/>
              </a:solidFill>
              <a:latin typeface="Microsoft JhengHei" charset="-120"/>
              <a:ea typeface="Microsoft JhengHei" charset="-120"/>
              <a:cs typeface="Microsoft JhengHei" charset="-120"/>
            </a:endParaRPr>
          </a:p>
          <a:p>
            <a:pPr marL="0" indent="0">
              <a:buNone/>
            </a:pPr>
            <a:r>
              <a:rPr lang="zh-TW" altLang="en-US" sz="1600" b="1" dirty="0">
                <a:latin typeface="Microsoft JhengHei" charset="-120"/>
                <a:ea typeface="Microsoft JhengHei" charset="-120"/>
                <a:cs typeface="Microsoft JhengHei" charset="-120"/>
              </a:rPr>
              <a:t>單一偏執狂 </a:t>
            </a:r>
            <a:r>
              <a:rPr lang="en-HK" altLang="zh-TW" sz="1600" b="1" dirty="0">
                <a:latin typeface="Microsoft JhengHei" charset="-120"/>
                <a:ea typeface="Microsoft JhengHei" charset="-120"/>
                <a:cs typeface="Microsoft JhengHei" charset="-120"/>
              </a:rPr>
              <a:t>		Monomania , Unity of Person &amp; Purpose</a:t>
            </a:r>
          </a:p>
          <a:p>
            <a:pPr marL="0" indent="0">
              <a:buNone/>
            </a:pPr>
            <a:r>
              <a:rPr lang="zh-TW" altLang="en-US" sz="1600" b="1" dirty="0">
                <a:latin typeface="Microsoft JhengHei" charset="-120"/>
                <a:ea typeface="Microsoft JhengHei" charset="-120"/>
                <a:cs typeface="Microsoft JhengHei" charset="-120"/>
              </a:rPr>
              <a:t>與別不同的靈感 </a:t>
            </a:r>
            <a:r>
              <a:rPr lang="en-HK" altLang="zh-TW" sz="1600" b="1" dirty="0">
                <a:latin typeface="Microsoft JhengHei" charset="-120"/>
                <a:ea typeface="Microsoft JhengHei" charset="-120"/>
                <a:cs typeface="Microsoft JhengHei" charset="-120"/>
              </a:rPr>
              <a:t>		Inspiration &amp; Inspiration of 	others</a:t>
            </a:r>
          </a:p>
          <a:p>
            <a:pPr marL="0" indent="0">
              <a:buNone/>
            </a:pPr>
            <a:r>
              <a:rPr lang="zh-TW" altLang="en-US" sz="1600" b="1" dirty="0">
                <a:latin typeface="Microsoft JhengHei" charset="-120"/>
                <a:ea typeface="Microsoft JhengHei" charset="-120"/>
                <a:cs typeface="Microsoft JhengHei" charset="-120"/>
              </a:rPr>
              <a:t>勇於冒險 </a:t>
            </a:r>
            <a:r>
              <a:rPr lang="en-HK" altLang="zh-TW" sz="1600" b="1" dirty="0">
                <a:latin typeface="Microsoft JhengHei" charset="-120"/>
                <a:ea typeface="Microsoft JhengHei" charset="-120"/>
                <a:cs typeface="Microsoft JhengHei" charset="-120"/>
              </a:rPr>
              <a:t>			Fearlessness, Courage to Take Risks</a:t>
            </a:r>
          </a:p>
          <a:p>
            <a:pPr marL="0" indent="0">
              <a:buNone/>
            </a:pPr>
            <a:r>
              <a:rPr lang="zh-TW" altLang="en-US" sz="1600" b="1" dirty="0">
                <a:latin typeface="Microsoft JhengHei" charset="-120"/>
                <a:ea typeface="Microsoft JhengHei" charset="-120"/>
                <a:cs typeface="Microsoft JhengHei" charset="-120"/>
              </a:rPr>
              <a:t>有耐力和毅力，逆流而上 </a:t>
            </a:r>
            <a:r>
              <a:rPr lang="en-HK" altLang="zh-TW" sz="1600" b="1" dirty="0">
                <a:latin typeface="Microsoft JhengHei" charset="-120"/>
                <a:ea typeface="Microsoft JhengHei" charset="-120"/>
                <a:cs typeface="Microsoft JhengHei" charset="-120"/>
              </a:rPr>
              <a:t>	Stamina &amp; Perseverance</a:t>
            </a:r>
          </a:p>
          <a:p>
            <a:pPr marL="1828800" lvl="4" indent="0">
              <a:buNone/>
            </a:pPr>
            <a:r>
              <a:rPr lang="en-HK" altLang="zh-TW" sz="1600" b="1" dirty="0">
                <a:latin typeface="Microsoft JhengHei" charset="-120"/>
                <a:ea typeface="Microsoft JhengHei" charset="-120"/>
                <a:cs typeface="Microsoft JhengHei" charset="-120"/>
              </a:rPr>
              <a:t>	Swimming Against the Current</a:t>
            </a:r>
          </a:p>
          <a:p>
            <a:pPr marL="0" indent="0">
              <a:buNone/>
            </a:pPr>
            <a:r>
              <a:rPr lang="zh-TW" altLang="en-US" sz="1600" b="1" dirty="0">
                <a:latin typeface="Microsoft JhengHei" charset="-120"/>
                <a:ea typeface="Microsoft JhengHei" charset="-120"/>
                <a:cs typeface="Microsoft JhengHei" charset="-120"/>
              </a:rPr>
              <a:t>長期展望 </a:t>
            </a:r>
            <a:r>
              <a:rPr lang="en-HK" altLang="zh-TW" sz="1600" b="1" dirty="0">
                <a:latin typeface="Microsoft JhengHei" charset="-120"/>
                <a:ea typeface="Microsoft JhengHei" charset="-120"/>
                <a:cs typeface="Microsoft JhengHei" charset="-120"/>
              </a:rPr>
              <a:t>			Long-Term Perspectives</a:t>
            </a:r>
          </a:p>
          <a:p>
            <a:pPr marL="0" indent="0">
              <a:buNone/>
            </a:pPr>
            <a:r>
              <a:rPr lang="en-HK" altLang="zh-TW" sz="1600" b="1" dirty="0">
                <a:latin typeface="Microsoft JhengHei" charset="-120"/>
                <a:ea typeface="Microsoft JhengHei" charset="-120"/>
                <a:cs typeface="Microsoft JhengHei" charset="-120"/>
              </a:rPr>
              <a:t> (Zitelmann, 2019)</a:t>
            </a: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a:p>
            <a:pPr marL="457200" lvl="1" indent="0">
              <a:buFont typeface="Wingdings" panose="05000000000000000000" pitchFamily="2" charset="2"/>
              <a:buNone/>
            </a:pPr>
            <a:endParaRPr lang="en-HK" altLang="zh-TW" sz="1050" dirty="0">
              <a:latin typeface="Microsoft JhengHei" charset="-120"/>
              <a:ea typeface="Microsoft JhengHei" charset="-120"/>
              <a:cs typeface="Microsoft JhengHei" charset="-120"/>
            </a:endParaRPr>
          </a:p>
        </p:txBody>
      </p:sp>
      <p:pic>
        <p:nvPicPr>
          <p:cNvPr id="3" name="Content Placeholder 4">
            <a:extLst>
              <a:ext uri="{FF2B5EF4-FFF2-40B4-BE49-F238E27FC236}">
                <a16:creationId xmlns:a16="http://schemas.microsoft.com/office/drawing/2014/main" id="{064A089C-8FED-45F0-8CD5-E26C54821E0C}"/>
              </a:ext>
            </a:extLst>
          </p:cNvPr>
          <p:cNvPicPr>
            <a:picLocks noChangeAspect="1"/>
          </p:cNvPicPr>
          <p:nvPr/>
        </p:nvPicPr>
        <p:blipFill>
          <a:blip r:embed="rId3"/>
          <a:stretch>
            <a:fillRect/>
          </a:stretch>
        </p:blipFill>
        <p:spPr>
          <a:xfrm>
            <a:off x="7539566" y="2429958"/>
            <a:ext cx="4479091" cy="4246979"/>
          </a:xfrm>
          <a:prstGeom prst="rect">
            <a:avLst/>
          </a:prstGeom>
          <a:solidFill>
            <a:schemeClr val="bg1">
              <a:alpha val="45000"/>
            </a:schemeClr>
          </a:solidFill>
        </p:spPr>
      </p:pic>
      <p:sp>
        <p:nvSpPr>
          <p:cNvPr id="4" name="Rectangle 3"/>
          <p:cNvSpPr/>
          <p:nvPr/>
        </p:nvSpPr>
        <p:spPr>
          <a:xfrm>
            <a:off x="1729047" y="308629"/>
            <a:ext cx="6134794" cy="1323439"/>
          </a:xfrm>
          <a:prstGeom prst="rect">
            <a:avLst/>
          </a:prstGeom>
        </p:spPr>
        <p:txBody>
          <a:bodyPr wrap="square">
            <a:spAutoFit/>
          </a:bodyPr>
          <a:lstStyle/>
          <a:p>
            <a:r>
              <a:rPr lang="en-HK" sz="4000" b="1" dirty="0">
                <a:solidFill>
                  <a:schemeClr val="bg1"/>
                </a:solidFill>
                <a:latin typeface="+mj-lt"/>
                <a:ea typeface="Microsoft JhengHei" charset="-120"/>
                <a:cs typeface="Microsoft JhengHei" charset="-120"/>
              </a:rPr>
              <a:t>The Mindset</a:t>
            </a:r>
            <a:r>
              <a:rPr lang="zh-TW" altLang="en-US" sz="4000" b="1" dirty="0">
                <a:solidFill>
                  <a:schemeClr val="bg1"/>
                </a:solidFill>
                <a:latin typeface="+mj-lt"/>
                <a:ea typeface="Microsoft JhengHei" charset="-120"/>
                <a:cs typeface="Microsoft JhengHei" charset="-120"/>
              </a:rPr>
              <a:t> </a:t>
            </a:r>
            <a:r>
              <a:rPr lang="en-HK" altLang="zh-TW" sz="4000" b="1" dirty="0">
                <a:solidFill>
                  <a:schemeClr val="bg1"/>
                </a:solidFill>
                <a:latin typeface="+mj-lt"/>
                <a:ea typeface="Microsoft JhengHei" charset="-120"/>
                <a:cs typeface="Microsoft JhengHei" charset="-120"/>
              </a:rPr>
              <a:t>of Hidden Champion Leader</a:t>
            </a:r>
            <a:endParaRPr lang="en-US" sz="4000" b="1" dirty="0">
              <a:solidFill>
                <a:schemeClr val="bg1"/>
              </a:solidFill>
              <a:latin typeface="+mj-lt"/>
              <a:ea typeface="Microsoft JhengHei" charset="-120"/>
              <a:cs typeface="Microsoft JhengHei" charset="-120"/>
            </a:endParaRPr>
          </a:p>
        </p:txBody>
      </p:sp>
    </p:spTree>
    <p:extLst>
      <p:ext uri="{BB962C8B-B14F-4D97-AF65-F5344CB8AC3E}">
        <p14:creationId xmlns:p14="http://schemas.microsoft.com/office/powerpoint/2010/main" val="6394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mountain, tent">
            <a:extLst>
              <a:ext uri="{FF2B5EF4-FFF2-40B4-BE49-F238E27FC236}">
                <a16:creationId xmlns:a16="http://schemas.microsoft.com/office/drawing/2014/main" id="{284A1AA7-2E90-4B15-88DA-97825B64484E}"/>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2" y="0"/>
            <a:ext cx="12192000" cy="6858000"/>
          </a:xfrm>
        </p:spPr>
      </p:pic>
      <p:sp>
        <p:nvSpPr>
          <p:cNvPr id="3" name="Title 2">
            <a:extLst>
              <a:ext uri="{FF2B5EF4-FFF2-40B4-BE49-F238E27FC236}">
                <a16:creationId xmlns:a16="http://schemas.microsoft.com/office/drawing/2014/main" id="{8AC7AC30-1251-40E1-9808-1FB902C4C199}"/>
              </a:ext>
            </a:extLst>
          </p:cNvPr>
          <p:cNvSpPr>
            <a:spLocks noGrp="1"/>
          </p:cNvSpPr>
          <p:nvPr>
            <p:ph type="ctrTitle"/>
          </p:nvPr>
        </p:nvSpPr>
        <p:spPr>
          <a:xfrm>
            <a:off x="1177636" y="-2"/>
            <a:ext cx="11014364" cy="4100947"/>
          </a:xfrm>
        </p:spPr>
        <p:txBody>
          <a:bodyPr>
            <a:normAutofit/>
          </a:bodyPr>
          <a:lstStyle/>
          <a:p>
            <a:r>
              <a:rPr lang="en-US" dirty="0"/>
              <a:t>The way to get</a:t>
            </a:r>
            <a:br>
              <a:rPr lang="en-US" dirty="0"/>
            </a:br>
            <a:r>
              <a:rPr lang="en-US" dirty="0"/>
              <a:t>started is to quit  talking and begin doing.</a:t>
            </a:r>
          </a:p>
        </p:txBody>
      </p:sp>
      <p:sp>
        <p:nvSpPr>
          <p:cNvPr id="4" name="Subtitle 3">
            <a:extLst>
              <a:ext uri="{FF2B5EF4-FFF2-40B4-BE49-F238E27FC236}">
                <a16:creationId xmlns:a16="http://schemas.microsoft.com/office/drawing/2014/main" id="{4154B60C-7CE6-4829-87C0-7B4B3E16851E}"/>
              </a:ext>
            </a:extLst>
          </p:cNvPr>
          <p:cNvSpPr>
            <a:spLocks noGrp="1"/>
          </p:cNvSpPr>
          <p:nvPr>
            <p:ph type="subTitle" idx="1"/>
          </p:nvPr>
        </p:nvSpPr>
        <p:spPr>
          <a:xfrm>
            <a:off x="3241963" y="4089656"/>
            <a:ext cx="8950035" cy="2796566"/>
          </a:xfrm>
        </p:spPr>
        <p:txBody>
          <a:bodyPr>
            <a:normAutofit/>
          </a:bodyPr>
          <a:lstStyle/>
          <a:p>
            <a:r>
              <a:rPr lang="en-US" dirty="0"/>
              <a:t>Walt Disney</a:t>
            </a:r>
          </a:p>
        </p:txBody>
      </p:sp>
      <p:sp>
        <p:nvSpPr>
          <p:cNvPr id="28" name="Slide Number Placeholder 27">
            <a:extLst>
              <a:ext uri="{FF2B5EF4-FFF2-40B4-BE49-F238E27FC236}">
                <a16:creationId xmlns:a16="http://schemas.microsoft.com/office/drawing/2014/main" id="{F3FAC0BD-E5E7-4E36-B85D-0C1D0408A115}"/>
              </a:ext>
            </a:extLst>
          </p:cNvPr>
          <p:cNvSpPr>
            <a:spLocks noGrp="1"/>
          </p:cNvSpPr>
          <p:nvPr>
            <p:ph type="sldNum" sz="quarter" idx="12"/>
          </p:nvPr>
        </p:nvSpPr>
        <p:spPr>
          <a:xfrm>
            <a:off x="11365992" y="6356350"/>
            <a:ext cx="630936" cy="365125"/>
          </a:xfrm>
        </p:spPr>
        <p:txBody>
          <a:bodyPr/>
          <a:lstStyle/>
          <a:p>
            <a:pPr lvl="0"/>
            <a:fld id="{CD6D940D-6D44-4DF9-9322-B4B11F7EDCD0}" type="slidenum">
              <a:rPr lang="en-US" noProof="0" smtClean="0"/>
              <a:pPr lvl="0"/>
              <a:t>13</a:t>
            </a:fld>
            <a:endParaRPr lang="en-US" noProof="0" dirty="0"/>
          </a:p>
        </p:txBody>
      </p:sp>
    </p:spTree>
    <p:extLst>
      <p:ext uri="{BB962C8B-B14F-4D97-AF65-F5344CB8AC3E}">
        <p14:creationId xmlns:p14="http://schemas.microsoft.com/office/powerpoint/2010/main" val="3386475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6"/>
            <a:ext cx="5945393" cy="951074"/>
          </a:xfrm>
        </p:spPr>
        <p:txBody>
          <a:bodyPr/>
          <a:lstStyle/>
          <a:p>
            <a:r>
              <a:rPr lang="en-US" dirty="0"/>
              <a:t>Topic two</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2003368"/>
            <a:ext cx="5945393" cy="698268"/>
          </a:xfrm>
        </p:spPr>
        <p:txBody>
          <a:bodyPr/>
          <a:lstStyle/>
          <a:p>
            <a:r>
              <a:rPr lang="en-US" dirty="0"/>
              <a:t>What is a Unicorn Company?</a:t>
            </a:r>
          </a:p>
          <a:p>
            <a:endParaRPr lang="en-US" dirty="0"/>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dirty="0"/>
              <a:t>20XX</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14</a:t>
            </a:fld>
            <a:endParaRPr lang="en-US" noProof="0" dirty="0"/>
          </a:p>
        </p:txBody>
      </p:sp>
      <p:sp>
        <p:nvSpPr>
          <p:cNvPr id="11" name="Picture Placeholder 8">
            <a:extLst>
              <a:ext uri="{FF2B5EF4-FFF2-40B4-BE49-F238E27FC236}">
                <a16:creationId xmlns:a16="http://schemas.microsoft.com/office/drawing/2014/main" id="{47DFCDD1-9EE7-321E-28ED-4523C3AF60FE}"/>
              </a:ext>
            </a:extLst>
          </p:cNvPr>
          <p:cNvSpPr txBox="1">
            <a:spLocks/>
          </p:cNvSpPr>
          <p:nvPr/>
        </p:nvSpPr>
        <p:spPr>
          <a:xfrm>
            <a:off x="7238998" y="4686300"/>
            <a:ext cx="5105402" cy="2324100"/>
          </a:xfrm>
          <a:prstGeom prst="rect">
            <a:avLst/>
          </a:prstGeom>
        </p:spPr>
      </p:sp>
      <p:pic>
        <p:nvPicPr>
          <p:cNvPr id="6" name="Picture 5">
            <a:extLst>
              <a:ext uri="{FF2B5EF4-FFF2-40B4-BE49-F238E27FC236}">
                <a16:creationId xmlns:a16="http://schemas.microsoft.com/office/drawing/2014/main" id="{8B39A7D8-CCB8-9642-C093-85FB229D0242}"/>
              </a:ext>
            </a:extLst>
          </p:cNvPr>
          <p:cNvPicPr>
            <a:picLocks noChangeAspect="1"/>
          </p:cNvPicPr>
          <p:nvPr/>
        </p:nvPicPr>
        <p:blipFill>
          <a:blip r:embed="rId3"/>
          <a:stretch>
            <a:fillRect/>
          </a:stretch>
        </p:blipFill>
        <p:spPr>
          <a:xfrm>
            <a:off x="0" y="3624349"/>
            <a:ext cx="7057505" cy="3383280"/>
          </a:xfrm>
          <a:prstGeom prst="rect">
            <a:avLst/>
          </a:prstGeom>
        </p:spPr>
      </p:pic>
      <p:pic>
        <p:nvPicPr>
          <p:cNvPr id="15" name="Picture 14">
            <a:extLst>
              <a:ext uri="{FF2B5EF4-FFF2-40B4-BE49-F238E27FC236}">
                <a16:creationId xmlns:a16="http://schemas.microsoft.com/office/drawing/2014/main" id="{58C6A222-ED9B-3051-2DA3-B57526F4B800}"/>
              </a:ext>
            </a:extLst>
          </p:cNvPr>
          <p:cNvPicPr>
            <a:picLocks noChangeAspect="1"/>
          </p:cNvPicPr>
          <p:nvPr/>
        </p:nvPicPr>
        <p:blipFill>
          <a:blip r:embed="rId4"/>
          <a:stretch>
            <a:fillRect/>
          </a:stretch>
        </p:blipFill>
        <p:spPr>
          <a:xfrm>
            <a:off x="7031090" y="-1"/>
            <a:ext cx="5160909" cy="3632663"/>
          </a:xfrm>
          <a:prstGeom prst="rect">
            <a:avLst/>
          </a:prstGeom>
        </p:spPr>
      </p:pic>
      <p:pic>
        <p:nvPicPr>
          <p:cNvPr id="17" name="Picture 16">
            <a:extLst>
              <a:ext uri="{FF2B5EF4-FFF2-40B4-BE49-F238E27FC236}">
                <a16:creationId xmlns:a16="http://schemas.microsoft.com/office/drawing/2014/main" id="{DB54260B-5A12-9992-0A59-29235708B8CC}"/>
              </a:ext>
            </a:extLst>
          </p:cNvPr>
          <p:cNvPicPr>
            <a:picLocks noChangeAspect="1"/>
          </p:cNvPicPr>
          <p:nvPr/>
        </p:nvPicPr>
        <p:blipFill>
          <a:blip r:embed="rId5"/>
          <a:stretch>
            <a:fillRect/>
          </a:stretch>
        </p:blipFill>
        <p:spPr>
          <a:xfrm>
            <a:off x="7065818" y="3632662"/>
            <a:ext cx="5126182" cy="3392907"/>
          </a:xfrm>
          <a:prstGeom prst="rect">
            <a:avLst/>
          </a:prstGeom>
        </p:spPr>
      </p:pic>
    </p:spTree>
    <p:extLst>
      <p:ext uri="{BB962C8B-B14F-4D97-AF65-F5344CB8AC3E}">
        <p14:creationId xmlns:p14="http://schemas.microsoft.com/office/powerpoint/2010/main" val="1199823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7FE0BA-100D-485E-BA7B-4D722D62983C}"/>
              </a:ext>
            </a:extLst>
          </p:cNvPr>
          <p:cNvSpPr>
            <a:spLocks noGrp="1"/>
          </p:cNvSpPr>
          <p:nvPr>
            <p:ph type="ctrTitle"/>
          </p:nvPr>
        </p:nvSpPr>
        <p:spPr/>
        <p:txBody>
          <a:bodyPr>
            <a:normAutofit/>
          </a:bodyPr>
          <a:lstStyle/>
          <a:p>
            <a:r>
              <a:rPr lang="en-US" dirty="0"/>
              <a:t>What is a Unicorn Company?</a:t>
            </a:r>
            <a:endParaRPr lang="en-HK" dirty="0"/>
          </a:p>
        </p:txBody>
      </p:sp>
      <p:sp>
        <p:nvSpPr>
          <p:cNvPr id="3" name="內容版面配置區 2">
            <a:extLst>
              <a:ext uri="{FF2B5EF4-FFF2-40B4-BE49-F238E27FC236}">
                <a16:creationId xmlns:a16="http://schemas.microsoft.com/office/drawing/2014/main" id="{A551A860-9D3D-4289-AC3D-3A84AFC141CE}"/>
              </a:ext>
            </a:extLst>
          </p:cNvPr>
          <p:cNvSpPr>
            <a:spLocks noGrp="1"/>
          </p:cNvSpPr>
          <p:nvPr>
            <p:ph type="subTitle" idx="1"/>
          </p:nvPr>
        </p:nvSpPr>
        <p:spPr>
          <a:xfrm>
            <a:off x="141318" y="386989"/>
            <a:ext cx="8811490" cy="3758334"/>
          </a:xfrm>
        </p:spPr>
        <p:txBody>
          <a:bodyPr>
            <a:noAutofit/>
          </a:bodyPr>
          <a:lstStyle/>
          <a:p>
            <a:pPr marL="342900" indent="-342900">
              <a:buFont typeface="Arial" panose="020B0604020202020204" pitchFamily="34" charset="0"/>
              <a:buChar char="•"/>
            </a:pPr>
            <a:r>
              <a:rPr lang="zh-TW" altLang="en-US" sz="2000" dirty="0"/>
              <a:t>美藉華裔創投人艾琳</a:t>
            </a:r>
            <a:r>
              <a:rPr lang="en-US" altLang="zh-TW" sz="2000" dirty="0"/>
              <a:t>‧</a:t>
            </a:r>
            <a:r>
              <a:rPr lang="zh-TW" altLang="en-US" sz="2000" dirty="0"/>
              <a:t>李（</a:t>
            </a:r>
            <a:r>
              <a:rPr lang="en-HK" sz="2000" dirty="0"/>
              <a:t>Aileen Lee）</a:t>
            </a:r>
            <a:r>
              <a:rPr lang="zh-TW" altLang="en-US" sz="2000" dirty="0"/>
              <a:t>描述的初創企業。</a:t>
            </a:r>
            <a:endParaRPr lang="en-HK" altLang="zh-TW" sz="2000" dirty="0"/>
          </a:p>
          <a:p>
            <a:pPr marL="342900" indent="-342900">
              <a:buFont typeface="Arial" panose="020B0604020202020204" pitchFamily="34" charset="0"/>
              <a:buChar char="•"/>
            </a:pPr>
            <a:r>
              <a:rPr lang="zh-TW" altLang="en-US" sz="2000" dirty="0"/>
              <a:t>估值</a:t>
            </a:r>
            <a:r>
              <a:rPr lang="en-US" altLang="zh-TW" sz="2000" dirty="0"/>
              <a:t>10</a:t>
            </a:r>
            <a:r>
              <a:rPr lang="zh-TW" altLang="en-US" sz="2000" dirty="0"/>
              <a:t>億美元的公司。</a:t>
            </a:r>
            <a:r>
              <a:rPr lang="en-HK" altLang="zh-TW" sz="2000" dirty="0">
                <a:solidFill>
                  <a:srgbClr val="FF0000"/>
                </a:solidFill>
              </a:rPr>
              <a:t>US$1B+</a:t>
            </a:r>
          </a:p>
          <a:p>
            <a:pPr marL="342900" indent="-342900">
              <a:buFont typeface="Arial" panose="020B0604020202020204" pitchFamily="34" charset="0"/>
              <a:buChar char="•"/>
            </a:pPr>
            <a:r>
              <a:rPr lang="en-HK" sz="2000" dirty="0"/>
              <a:t>Crunch Base</a:t>
            </a:r>
            <a:r>
              <a:rPr lang="zh-TW" altLang="en-US" sz="2000" dirty="0"/>
              <a:t>資料庫將獨角獸公司分為三類：分別是獨角獸類、已被併購類和已</a:t>
            </a:r>
            <a:r>
              <a:rPr lang="en-HK" sz="2000" dirty="0"/>
              <a:t>IPO</a:t>
            </a:r>
            <a:r>
              <a:rPr lang="zh-TW" altLang="en-US" sz="2000" dirty="0"/>
              <a:t>成功上巿類。</a:t>
            </a:r>
            <a:endParaRPr lang="en-HK" altLang="zh-TW" sz="2000" dirty="0"/>
          </a:p>
          <a:p>
            <a:pPr marL="342900" indent="-342900">
              <a:buFont typeface="Arial" panose="020B0604020202020204" pitchFamily="34" charset="0"/>
              <a:buChar char="•"/>
            </a:pPr>
            <a:r>
              <a:rPr lang="zh-TW" altLang="en-US" sz="2000" dirty="0"/>
              <a:t>科技初創公司創新的概念已發展至不止於偉大的發明、產品，最重要是</a:t>
            </a:r>
            <a:r>
              <a:rPr lang="zh-TW" altLang="en-US" sz="2000" dirty="0">
                <a:solidFill>
                  <a:srgbClr val="FF0000"/>
                </a:solidFill>
              </a:rPr>
              <a:t>商業模式</a:t>
            </a:r>
            <a:r>
              <a:rPr lang="zh-TW" altLang="en-US" sz="2000" dirty="0"/>
              <a:t>，肩負改變世界的重任，</a:t>
            </a:r>
            <a:r>
              <a:rPr lang="zh-TW" altLang="en-US" sz="2000" dirty="0">
                <a:solidFill>
                  <a:srgbClr val="FF0000"/>
                </a:solidFill>
              </a:rPr>
              <a:t>創投人</a:t>
            </a:r>
            <a:r>
              <a:rPr lang="zh-TW" altLang="en-US" sz="2000" dirty="0"/>
              <a:t>會出資幫助獨角獸快速擴張，以快為主，不必獲利，變大就對了。</a:t>
            </a:r>
            <a:endParaRPr lang="en-HK" altLang="zh-TW" sz="2000" dirty="0"/>
          </a:p>
          <a:p>
            <a:pPr marL="342900" indent="-342900">
              <a:buFont typeface="Arial" panose="020B0604020202020204" pitchFamily="34" charset="0"/>
              <a:buChar char="•"/>
            </a:pPr>
            <a:r>
              <a:rPr lang="zh-TW" altLang="en-US" sz="2000" dirty="0"/>
              <a:t>美國在</a:t>
            </a:r>
            <a:r>
              <a:rPr lang="en-HK" altLang="zh-TW" sz="2000" dirty="0"/>
              <a:t>2003</a:t>
            </a:r>
            <a:r>
              <a:rPr lang="zh-TW" altLang="en-US" sz="2000" dirty="0"/>
              <a:t>至</a:t>
            </a:r>
            <a:r>
              <a:rPr lang="en-HK" altLang="zh-TW" sz="2000" dirty="0"/>
              <a:t>2013</a:t>
            </a:r>
            <a:r>
              <a:rPr lang="zh-TW" altLang="en-US" sz="2000" dirty="0"/>
              <a:t>的過去</a:t>
            </a:r>
            <a:r>
              <a:rPr lang="en-HK" altLang="zh-TW" sz="2000" dirty="0"/>
              <a:t>10</a:t>
            </a:r>
            <a:r>
              <a:rPr lang="zh-TW" altLang="en-US" sz="2000" dirty="0"/>
              <a:t>年，誕生了</a:t>
            </a:r>
            <a:r>
              <a:rPr lang="en-HK" altLang="zh-TW" sz="2000" dirty="0"/>
              <a:t>39</a:t>
            </a:r>
            <a:r>
              <a:rPr lang="zh-TW" altLang="en-US" sz="2000" dirty="0"/>
              <a:t> 隻獨角獸， 平均每年４隻，成功率小於萬分之一</a:t>
            </a:r>
            <a:r>
              <a:rPr lang="en-HK" altLang="zh-TW" sz="2000" dirty="0"/>
              <a:t>(0.07%)</a:t>
            </a:r>
            <a:r>
              <a:rPr lang="zh-TW" altLang="en-HK" sz="2000" dirty="0"/>
              <a:t>。</a:t>
            </a:r>
            <a:endParaRPr lang="en-HK" altLang="zh-TW" sz="2000" dirty="0"/>
          </a:p>
          <a:p>
            <a:pPr marL="342900" indent="-342900">
              <a:buFont typeface="Arial" panose="020B0604020202020204" pitchFamily="34" charset="0"/>
              <a:buChar char="•"/>
            </a:pPr>
            <a:r>
              <a:rPr lang="en-HK" sz="2000" dirty="0"/>
              <a:t>Number of Unicorns worldwide 2023: </a:t>
            </a:r>
            <a:r>
              <a:rPr lang="en-HK" sz="2000" dirty="0">
                <a:solidFill>
                  <a:srgbClr val="FF0000"/>
                </a:solidFill>
              </a:rPr>
              <a:t>1,219 </a:t>
            </a:r>
          </a:p>
          <a:p>
            <a:pPr marL="342900" indent="-342900">
              <a:buFont typeface="Arial" panose="020B0604020202020204" pitchFamily="34" charset="0"/>
              <a:buChar char="•"/>
            </a:pPr>
            <a:r>
              <a:rPr lang="en-HK" sz="2000" dirty="0"/>
              <a:t>Total Cumulative Valuation: </a:t>
            </a:r>
            <a:r>
              <a:rPr lang="en-HK" sz="2000" dirty="0">
                <a:solidFill>
                  <a:srgbClr val="FF0000"/>
                </a:solidFill>
              </a:rPr>
              <a:t>US$3,823 Billion</a:t>
            </a:r>
          </a:p>
        </p:txBody>
      </p:sp>
      <p:pic>
        <p:nvPicPr>
          <p:cNvPr id="6" name="Content Placeholder 5">
            <a:extLst>
              <a:ext uri="{FF2B5EF4-FFF2-40B4-BE49-F238E27FC236}">
                <a16:creationId xmlns:a16="http://schemas.microsoft.com/office/drawing/2014/main" id="{B7A557E9-E538-4A0B-9481-8B676027F1AD}"/>
              </a:ext>
            </a:extLst>
          </p:cNvPr>
          <p:cNvPicPr>
            <a:picLocks noGrp="1" noChangeAspect="1"/>
          </p:cNvPicPr>
          <p:nvPr>
            <p:ph type="pic" sz="quarter" idx="13"/>
          </p:nvPr>
        </p:nvPicPr>
        <p:blipFill>
          <a:blip r:embed="rId3"/>
          <a:srcRect t="12826" b="12826"/>
          <a:stretch/>
        </p:blipFill>
        <p:spPr>
          <a:xfrm>
            <a:off x="9077497" y="482138"/>
            <a:ext cx="3114503" cy="2217992"/>
          </a:xfrm>
        </p:spPr>
      </p:pic>
    </p:spTree>
    <p:extLst>
      <p:ext uri="{BB962C8B-B14F-4D97-AF65-F5344CB8AC3E}">
        <p14:creationId xmlns:p14="http://schemas.microsoft.com/office/powerpoint/2010/main" val="1908955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3AAFCF8-9B58-66EF-CFA9-5B11B5EA3173}"/>
              </a:ext>
            </a:extLst>
          </p:cNvPr>
          <p:cNvSpPr>
            <a:spLocks noGrp="1"/>
          </p:cNvSpPr>
          <p:nvPr>
            <p:ph type="title"/>
          </p:nvPr>
        </p:nvSpPr>
        <p:spPr>
          <a:xfrm>
            <a:off x="157942" y="875030"/>
            <a:ext cx="2834640" cy="3829974"/>
          </a:xfrm>
        </p:spPr>
        <p:txBody>
          <a:bodyPr/>
          <a:lstStyle/>
          <a:p>
            <a:r>
              <a:rPr lang="en-HK" dirty="0"/>
              <a:t>What makes a Unicorn?</a:t>
            </a:r>
          </a:p>
        </p:txBody>
      </p:sp>
      <p:sp>
        <p:nvSpPr>
          <p:cNvPr id="10" name="Content Placeholder 9">
            <a:extLst>
              <a:ext uri="{FF2B5EF4-FFF2-40B4-BE49-F238E27FC236}">
                <a16:creationId xmlns:a16="http://schemas.microsoft.com/office/drawing/2014/main" id="{20027367-26BA-4BB7-C16C-B65C6DB6AFA0}"/>
              </a:ext>
            </a:extLst>
          </p:cNvPr>
          <p:cNvSpPr>
            <a:spLocks noGrp="1"/>
          </p:cNvSpPr>
          <p:nvPr>
            <p:ph sz="quarter" idx="14"/>
          </p:nvPr>
        </p:nvSpPr>
        <p:spPr>
          <a:xfrm>
            <a:off x="3302000" y="556953"/>
            <a:ext cx="8607425" cy="5069147"/>
          </a:xfrm>
        </p:spPr>
        <p:txBody>
          <a:bodyPr>
            <a:normAutofit fontScale="77500" lnSpcReduction="20000"/>
          </a:bodyPr>
          <a:lstStyle/>
          <a:p>
            <a:pPr algn="l">
              <a:buFont typeface="Arial" panose="020B0604020202020204" pitchFamily="34" charset="0"/>
              <a:buChar char="•"/>
            </a:pPr>
            <a:r>
              <a:rPr lang="en-HK" b="1" i="0" dirty="0">
                <a:solidFill>
                  <a:srgbClr val="000000"/>
                </a:solidFill>
                <a:effectLst/>
                <a:latin typeface="SantanderMicroText-Regular"/>
              </a:rPr>
              <a:t>Recent creation:</a:t>
            </a:r>
            <a:r>
              <a:rPr lang="en-HK" b="0" i="0" dirty="0">
                <a:solidFill>
                  <a:srgbClr val="000000"/>
                </a:solidFill>
                <a:effectLst/>
                <a:latin typeface="SantanderMicroText-Regular"/>
              </a:rPr>
              <a:t> Unicorns are emerging businesses that exploit a small or unknown market niche and achieve a value of over 1 billion dollars. Their workforce is also a sign of their “</a:t>
            </a:r>
            <a:r>
              <a:rPr lang="en-HK" b="0" i="0" dirty="0">
                <a:solidFill>
                  <a:srgbClr val="FF0000"/>
                </a:solidFill>
                <a:effectLst/>
                <a:latin typeface="SantanderMicroText-Regular"/>
              </a:rPr>
              <a:t>youth</a:t>
            </a:r>
            <a:r>
              <a:rPr lang="en-HK" b="0" i="0" dirty="0">
                <a:solidFill>
                  <a:srgbClr val="000000"/>
                </a:solidFill>
                <a:effectLst/>
                <a:latin typeface="SantanderMicroText-Regular"/>
              </a:rPr>
              <a:t>”, with employees being, on average, 30 and 40 years of age. </a:t>
            </a:r>
            <a:br>
              <a:rPr lang="en-HK" b="0" i="0" dirty="0">
                <a:solidFill>
                  <a:srgbClr val="000000"/>
                </a:solidFill>
                <a:effectLst/>
                <a:latin typeface="SantanderMicroText-Regular"/>
              </a:rPr>
            </a:br>
            <a:endParaRPr lang="en-HK" b="0" i="0" dirty="0">
              <a:solidFill>
                <a:srgbClr val="000000"/>
              </a:solidFill>
              <a:effectLst/>
              <a:latin typeface="SantanderMicroText-Regular"/>
            </a:endParaRPr>
          </a:p>
          <a:p>
            <a:pPr algn="l">
              <a:buFont typeface="Arial" panose="020B0604020202020204" pitchFamily="34" charset="0"/>
              <a:buChar char="•"/>
            </a:pPr>
            <a:r>
              <a:rPr lang="en-HK" b="1" i="0" dirty="0">
                <a:solidFill>
                  <a:srgbClr val="000000"/>
                </a:solidFill>
                <a:effectLst/>
                <a:latin typeface="SantanderMicroText-Regular"/>
              </a:rPr>
              <a:t>Innovation:</a:t>
            </a:r>
            <a:r>
              <a:rPr lang="en-HK" b="0" i="0" dirty="0">
                <a:solidFill>
                  <a:srgbClr val="000000"/>
                </a:solidFill>
                <a:effectLst/>
                <a:latin typeface="SantanderMicroText-Regular"/>
              </a:rPr>
              <a:t> New technology is a basic business feature of unicorns operations and communication more efficient. They often </a:t>
            </a:r>
            <a:r>
              <a:rPr lang="en-HK" b="0" i="0" dirty="0">
                <a:solidFill>
                  <a:srgbClr val="FF0000"/>
                </a:solidFill>
                <a:effectLst/>
                <a:latin typeface="SantanderMicroText-Regular"/>
              </a:rPr>
              <a:t>use social media to gain recognition.</a:t>
            </a:r>
            <a:r>
              <a:rPr lang="en-HK" b="0" i="0" dirty="0">
                <a:solidFill>
                  <a:srgbClr val="000000"/>
                </a:solidFill>
                <a:effectLst/>
                <a:latin typeface="SantanderMicroText-Regular"/>
              </a:rPr>
              <a:t/>
            </a:r>
            <a:br>
              <a:rPr lang="en-HK" b="0" i="0" dirty="0">
                <a:solidFill>
                  <a:srgbClr val="000000"/>
                </a:solidFill>
                <a:effectLst/>
                <a:latin typeface="SantanderMicroText-Regular"/>
              </a:rPr>
            </a:br>
            <a:endParaRPr lang="en-HK" b="0" i="0" dirty="0">
              <a:solidFill>
                <a:srgbClr val="000000"/>
              </a:solidFill>
              <a:effectLst/>
              <a:latin typeface="SantanderMicroText-Regular"/>
            </a:endParaRPr>
          </a:p>
          <a:p>
            <a:pPr algn="l">
              <a:buFont typeface="Arial" panose="020B0604020202020204" pitchFamily="34" charset="0"/>
              <a:buChar char="•"/>
            </a:pPr>
            <a:r>
              <a:rPr lang="en-HK" b="1" i="0" dirty="0">
                <a:solidFill>
                  <a:srgbClr val="000000"/>
                </a:solidFill>
                <a:effectLst/>
                <a:latin typeface="SantanderMicroText-Regular"/>
              </a:rPr>
              <a:t>Scalability:</a:t>
            </a:r>
            <a:r>
              <a:rPr lang="en-HK" b="0" i="0" dirty="0">
                <a:solidFill>
                  <a:srgbClr val="000000"/>
                </a:solidFill>
                <a:effectLst/>
                <a:latin typeface="SantanderMicroText-Regular"/>
              </a:rPr>
              <a:t> Unicorns </a:t>
            </a:r>
            <a:r>
              <a:rPr lang="en-HK" b="0" i="0" dirty="0">
                <a:solidFill>
                  <a:srgbClr val="FF0000"/>
                </a:solidFill>
                <a:effectLst/>
                <a:latin typeface="SantanderMicroText-Regular"/>
              </a:rPr>
              <a:t>scale up and boost their returns quickly </a:t>
            </a:r>
            <a:r>
              <a:rPr lang="en-HK" b="0" i="0" dirty="0">
                <a:solidFill>
                  <a:srgbClr val="000000"/>
                </a:solidFill>
                <a:effectLst/>
                <a:latin typeface="SantanderMicroText-Regular"/>
              </a:rPr>
              <a:t>while keeping costs low. </a:t>
            </a:r>
            <a:br>
              <a:rPr lang="en-HK" b="0" i="0" dirty="0">
                <a:solidFill>
                  <a:srgbClr val="000000"/>
                </a:solidFill>
                <a:effectLst/>
                <a:latin typeface="SantanderMicroText-Regular"/>
              </a:rPr>
            </a:br>
            <a:endParaRPr lang="en-HK" b="0" i="0" dirty="0">
              <a:solidFill>
                <a:srgbClr val="000000"/>
              </a:solidFill>
              <a:effectLst/>
              <a:latin typeface="SantanderMicroText-Regular"/>
            </a:endParaRPr>
          </a:p>
          <a:p>
            <a:pPr algn="l">
              <a:buFont typeface="Arial" panose="020B0604020202020204" pitchFamily="34" charset="0"/>
              <a:buChar char="•"/>
            </a:pPr>
            <a:r>
              <a:rPr lang="en-HK" b="1" i="0" dirty="0">
                <a:solidFill>
                  <a:srgbClr val="000000"/>
                </a:solidFill>
                <a:effectLst/>
                <a:latin typeface="SantanderMicroText-Regular"/>
              </a:rPr>
              <a:t>Financing:</a:t>
            </a:r>
            <a:r>
              <a:rPr lang="en-HK" b="0" i="0" dirty="0">
                <a:solidFill>
                  <a:srgbClr val="000000"/>
                </a:solidFill>
                <a:effectLst/>
                <a:latin typeface="SantanderMicroText-Regular"/>
              </a:rPr>
              <a:t> Unicorns are adept at attracting investors and maintaining private equity, </a:t>
            </a:r>
            <a:r>
              <a:rPr lang="en-HK" b="0" i="0" dirty="0">
                <a:solidFill>
                  <a:srgbClr val="FF0000"/>
                </a:solidFill>
                <a:effectLst/>
                <a:latin typeface="SantanderMicroText-Regular"/>
              </a:rPr>
              <a:t>without being publicly listed.</a:t>
            </a:r>
            <a:r>
              <a:rPr lang="en-HK" b="0" i="0" dirty="0">
                <a:solidFill>
                  <a:srgbClr val="000000"/>
                </a:solidFill>
                <a:effectLst/>
                <a:latin typeface="SantanderMicroText-Regular"/>
              </a:rPr>
              <a:t/>
            </a:r>
            <a:br>
              <a:rPr lang="en-HK" b="0" i="0" dirty="0">
                <a:solidFill>
                  <a:srgbClr val="000000"/>
                </a:solidFill>
                <a:effectLst/>
                <a:latin typeface="SantanderMicroText-Regular"/>
              </a:rPr>
            </a:br>
            <a:endParaRPr lang="en-HK" b="0" i="0" dirty="0">
              <a:solidFill>
                <a:srgbClr val="000000"/>
              </a:solidFill>
              <a:effectLst/>
              <a:latin typeface="SantanderMicroText-Regular"/>
            </a:endParaRPr>
          </a:p>
          <a:p>
            <a:pPr algn="l">
              <a:buFont typeface="Arial" panose="020B0604020202020204" pitchFamily="34" charset="0"/>
              <a:buChar char="•"/>
            </a:pPr>
            <a:r>
              <a:rPr lang="en-HK" b="1" i="0" u="none" strike="noStrike" dirty="0">
                <a:solidFill>
                  <a:srgbClr val="EC0000"/>
                </a:solidFill>
                <a:effectLst/>
                <a:latin typeface="SantanderMicroText-Regular"/>
                <a:hlinkClick r:id="rId2"/>
              </a:rPr>
              <a:t>Business model</a:t>
            </a:r>
            <a:r>
              <a:rPr lang="en-HK" b="1" i="0" dirty="0">
                <a:solidFill>
                  <a:srgbClr val="000000"/>
                </a:solidFill>
                <a:effectLst/>
                <a:latin typeface="SantanderMicroText-Regular"/>
              </a:rPr>
              <a:t>:</a:t>
            </a:r>
            <a:r>
              <a:rPr lang="en-HK" b="0" i="0" dirty="0">
                <a:solidFill>
                  <a:srgbClr val="000000"/>
                </a:solidFill>
                <a:effectLst/>
                <a:latin typeface="SantanderMicroText-Regular"/>
              </a:rPr>
              <a:t> Unicorns’ strategies target end consumers with a </a:t>
            </a:r>
            <a:r>
              <a:rPr lang="en-HK" b="0" i="0" dirty="0">
                <a:solidFill>
                  <a:srgbClr val="FF0000"/>
                </a:solidFill>
                <a:effectLst/>
                <a:latin typeface="SantanderMicroText-Regular"/>
              </a:rPr>
              <a:t>disruptive alternative </a:t>
            </a:r>
            <a:r>
              <a:rPr lang="en-HK" b="0" i="0" dirty="0">
                <a:solidFill>
                  <a:srgbClr val="000000"/>
                </a:solidFill>
                <a:effectLst/>
                <a:latin typeface="SantanderMicroText-Regular"/>
              </a:rPr>
              <a:t>that meets their needs. Not only do they focus on their product, but also on customer satisfaction.</a:t>
            </a:r>
          </a:p>
          <a:p>
            <a:pPr marL="0" indent="0">
              <a:buNone/>
            </a:pPr>
            <a:r>
              <a:rPr lang="en-HK" dirty="0"/>
              <a:t>Source: </a:t>
            </a:r>
            <a:r>
              <a:rPr lang="en-HK" dirty="0" err="1"/>
              <a:t>Santandar</a:t>
            </a:r>
            <a:r>
              <a:rPr lang="en-HK" dirty="0"/>
              <a:t> Group City(SGC)</a:t>
            </a:r>
          </a:p>
        </p:txBody>
      </p:sp>
      <p:sp>
        <p:nvSpPr>
          <p:cNvPr id="8" name="Slide Number Placeholder 7">
            <a:extLst>
              <a:ext uri="{FF2B5EF4-FFF2-40B4-BE49-F238E27FC236}">
                <a16:creationId xmlns:a16="http://schemas.microsoft.com/office/drawing/2014/main" id="{0FC0D272-8298-731D-0563-E0C649A8E32A}"/>
              </a:ext>
            </a:extLst>
          </p:cNvPr>
          <p:cNvSpPr>
            <a:spLocks noGrp="1"/>
          </p:cNvSpPr>
          <p:nvPr>
            <p:ph type="sldNum" sz="quarter" idx="12"/>
          </p:nvPr>
        </p:nvSpPr>
        <p:spPr>
          <a:xfrm>
            <a:off x="11266239" y="6389601"/>
            <a:ext cx="630936" cy="365125"/>
          </a:xfrm>
        </p:spPr>
        <p:txBody>
          <a:bodyPr/>
          <a:lstStyle/>
          <a:p>
            <a:fld id="{244D815C-8BF3-4ECF-A945-A2A7C2983AF9}" type="slidenum">
              <a:rPr lang="en-US" smtClean="0"/>
              <a:pPr/>
              <a:t>16</a:t>
            </a:fld>
            <a:endParaRPr lang="en-US" dirty="0"/>
          </a:p>
        </p:txBody>
      </p:sp>
      <p:pic>
        <p:nvPicPr>
          <p:cNvPr id="11" name="Picture 10">
            <a:extLst>
              <a:ext uri="{FF2B5EF4-FFF2-40B4-BE49-F238E27FC236}">
                <a16:creationId xmlns:a16="http://schemas.microsoft.com/office/drawing/2014/main" id="{18384E2D-4F93-2972-8D89-7747EA1C087E}"/>
              </a:ext>
            </a:extLst>
          </p:cNvPr>
          <p:cNvPicPr>
            <a:picLocks noChangeAspect="1"/>
          </p:cNvPicPr>
          <p:nvPr/>
        </p:nvPicPr>
        <p:blipFill>
          <a:blip r:embed="rId3"/>
          <a:stretch>
            <a:fillRect/>
          </a:stretch>
        </p:blipFill>
        <p:spPr>
          <a:xfrm>
            <a:off x="8098072" y="4763192"/>
            <a:ext cx="4093928" cy="2094807"/>
          </a:xfrm>
          <a:prstGeom prst="rect">
            <a:avLst/>
          </a:prstGeom>
        </p:spPr>
      </p:pic>
    </p:spTree>
    <p:extLst>
      <p:ext uri="{BB962C8B-B14F-4D97-AF65-F5344CB8AC3E}">
        <p14:creationId xmlns:p14="http://schemas.microsoft.com/office/powerpoint/2010/main" val="1933603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2452B2-E475-A414-4266-A4BA1EC77EF8}"/>
              </a:ext>
            </a:extLst>
          </p:cNvPr>
          <p:cNvSpPr>
            <a:spLocks noGrp="1"/>
          </p:cNvSpPr>
          <p:nvPr>
            <p:ph type="title"/>
          </p:nvPr>
        </p:nvSpPr>
        <p:spPr>
          <a:xfrm>
            <a:off x="2709949" y="207818"/>
            <a:ext cx="6616931" cy="2119745"/>
          </a:xfrm>
        </p:spPr>
        <p:txBody>
          <a:bodyPr>
            <a:normAutofit/>
          </a:bodyPr>
          <a:lstStyle/>
          <a:p>
            <a:r>
              <a:rPr lang="en-HK" dirty="0"/>
              <a:t>Number of Unicorn Companies in 2023</a:t>
            </a:r>
            <a:br>
              <a:rPr lang="en-HK" dirty="0"/>
            </a:br>
            <a:endParaRPr lang="en-HK" dirty="0"/>
          </a:p>
        </p:txBody>
      </p:sp>
      <p:sp>
        <p:nvSpPr>
          <p:cNvPr id="4" name="Footer Placeholder 3">
            <a:extLst>
              <a:ext uri="{FF2B5EF4-FFF2-40B4-BE49-F238E27FC236}">
                <a16:creationId xmlns:a16="http://schemas.microsoft.com/office/drawing/2014/main" id="{88F1A3DC-A692-46E7-A4EC-631750A0A0C9}"/>
              </a:ext>
            </a:extLst>
          </p:cNvPr>
          <p:cNvSpPr>
            <a:spLocks noGrp="1"/>
          </p:cNvSpPr>
          <p:nvPr>
            <p:ph type="ftr" sz="quarter" idx="11"/>
          </p:nvPr>
        </p:nvSpPr>
        <p:spPr/>
        <p:txBody>
          <a:bodyPr/>
          <a:lstStyle/>
          <a:p>
            <a:r>
              <a:rPr lang="en-US">
                <a:solidFill>
                  <a:prstClr val="black"/>
                </a:solidFill>
              </a:rPr>
              <a:t>Presentation title</a:t>
            </a:r>
            <a:endParaRPr lang="en-US" dirty="0">
              <a:solidFill>
                <a:prstClr val="black"/>
              </a:solidFill>
            </a:endParaRPr>
          </a:p>
        </p:txBody>
      </p:sp>
      <p:pic>
        <p:nvPicPr>
          <p:cNvPr id="10" name="Content Placeholder 9">
            <a:extLst>
              <a:ext uri="{FF2B5EF4-FFF2-40B4-BE49-F238E27FC236}">
                <a16:creationId xmlns:a16="http://schemas.microsoft.com/office/drawing/2014/main" id="{B2818D4B-DDFD-1DBA-18F0-360D57C6D43D}"/>
              </a:ext>
            </a:extLst>
          </p:cNvPr>
          <p:cNvPicPr>
            <a:picLocks noGrp="1" noChangeAspect="1"/>
          </p:cNvPicPr>
          <p:nvPr>
            <p:ph idx="1"/>
          </p:nvPr>
        </p:nvPicPr>
        <p:blipFill>
          <a:blip r:embed="rId3"/>
          <a:stretch>
            <a:fillRect/>
          </a:stretch>
        </p:blipFill>
        <p:spPr>
          <a:xfrm>
            <a:off x="3668808" y="2285701"/>
            <a:ext cx="8434523" cy="1671158"/>
          </a:xfrm>
          <a:prstGeom prst="rect">
            <a:avLst/>
          </a:prstGeom>
        </p:spPr>
      </p:pic>
      <p:sp>
        <p:nvSpPr>
          <p:cNvPr id="5" name="Date Placeholder 4">
            <a:extLst>
              <a:ext uri="{FF2B5EF4-FFF2-40B4-BE49-F238E27FC236}">
                <a16:creationId xmlns:a16="http://schemas.microsoft.com/office/drawing/2014/main" id="{42CE9194-6ACD-0B98-F90B-03C7F46EDF28}"/>
              </a:ext>
            </a:extLst>
          </p:cNvPr>
          <p:cNvSpPr>
            <a:spLocks noGrp="1"/>
          </p:cNvSpPr>
          <p:nvPr>
            <p:ph type="dt" sz="half" idx="10"/>
          </p:nvPr>
        </p:nvSpPr>
        <p:spPr/>
        <p:txBody>
          <a:bodyPr/>
          <a:lstStyle/>
          <a:p>
            <a:pPr>
              <a:defRPr/>
            </a:pPr>
            <a:r>
              <a:rPr lang="en-US">
                <a:solidFill>
                  <a:prstClr val="black"/>
                </a:solidFill>
              </a:rPr>
              <a:t>20XX</a:t>
            </a:r>
            <a:endParaRPr lang="en-US" dirty="0">
              <a:solidFill>
                <a:prstClr val="black"/>
              </a:solidFill>
            </a:endParaRPr>
          </a:p>
        </p:txBody>
      </p:sp>
      <p:sp>
        <p:nvSpPr>
          <p:cNvPr id="6" name="Slide Number Placeholder 5">
            <a:extLst>
              <a:ext uri="{FF2B5EF4-FFF2-40B4-BE49-F238E27FC236}">
                <a16:creationId xmlns:a16="http://schemas.microsoft.com/office/drawing/2014/main" id="{FB27B31B-7E5A-C1A8-1AE3-96F89AF8BC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Picture 10">
            <a:extLst>
              <a:ext uri="{FF2B5EF4-FFF2-40B4-BE49-F238E27FC236}">
                <a16:creationId xmlns:a16="http://schemas.microsoft.com/office/drawing/2014/main" id="{4BC0E4AA-8425-51BD-DF6E-6BD927790626}"/>
              </a:ext>
            </a:extLst>
          </p:cNvPr>
          <p:cNvPicPr>
            <a:picLocks noChangeAspect="1"/>
          </p:cNvPicPr>
          <p:nvPr/>
        </p:nvPicPr>
        <p:blipFill>
          <a:blip r:embed="rId4"/>
          <a:stretch>
            <a:fillRect/>
          </a:stretch>
        </p:blipFill>
        <p:spPr>
          <a:xfrm>
            <a:off x="0" y="2269375"/>
            <a:ext cx="3670900" cy="4588625"/>
          </a:xfrm>
          <a:prstGeom prst="rect">
            <a:avLst/>
          </a:prstGeom>
        </p:spPr>
      </p:pic>
      <p:pic>
        <p:nvPicPr>
          <p:cNvPr id="12" name="Picture 11">
            <a:extLst>
              <a:ext uri="{FF2B5EF4-FFF2-40B4-BE49-F238E27FC236}">
                <a16:creationId xmlns:a16="http://schemas.microsoft.com/office/drawing/2014/main" id="{3D04CBD3-AAED-0523-166F-C1145A534A15}"/>
              </a:ext>
            </a:extLst>
          </p:cNvPr>
          <p:cNvPicPr>
            <a:picLocks noChangeAspect="1"/>
          </p:cNvPicPr>
          <p:nvPr/>
        </p:nvPicPr>
        <p:blipFill>
          <a:blip r:embed="rId5"/>
          <a:stretch>
            <a:fillRect/>
          </a:stretch>
        </p:blipFill>
        <p:spPr>
          <a:xfrm>
            <a:off x="3671802" y="4075846"/>
            <a:ext cx="8520198" cy="2782154"/>
          </a:xfrm>
          <a:prstGeom prst="rect">
            <a:avLst/>
          </a:prstGeom>
        </p:spPr>
      </p:pic>
    </p:spTree>
    <p:extLst>
      <p:ext uri="{BB962C8B-B14F-4D97-AF65-F5344CB8AC3E}">
        <p14:creationId xmlns:p14="http://schemas.microsoft.com/office/powerpoint/2010/main" val="386425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EBA97F-573B-F2D7-E8BA-58655ADEE539}"/>
              </a:ext>
            </a:extLst>
          </p:cNvPr>
          <p:cNvSpPr>
            <a:spLocks noGrp="1"/>
          </p:cNvSpPr>
          <p:nvPr>
            <p:ph type="title"/>
          </p:nvPr>
        </p:nvSpPr>
        <p:spPr/>
        <p:txBody>
          <a:bodyPr/>
          <a:lstStyle/>
          <a:p>
            <a:r>
              <a:rPr lang="en-HK" dirty="0"/>
              <a:t>Typical  weakness of Unicorn</a:t>
            </a:r>
          </a:p>
        </p:txBody>
      </p:sp>
      <p:sp>
        <p:nvSpPr>
          <p:cNvPr id="10" name="Text Placeholder 9">
            <a:extLst>
              <a:ext uri="{FF2B5EF4-FFF2-40B4-BE49-F238E27FC236}">
                <a16:creationId xmlns:a16="http://schemas.microsoft.com/office/drawing/2014/main" id="{6483C55C-1215-A5CD-28A1-273B0DFEB0E4}"/>
              </a:ext>
            </a:extLst>
          </p:cNvPr>
          <p:cNvSpPr>
            <a:spLocks noGrp="1"/>
          </p:cNvSpPr>
          <p:nvPr>
            <p:ph type="body" sz="quarter" idx="15"/>
          </p:nvPr>
        </p:nvSpPr>
        <p:spPr>
          <a:xfrm>
            <a:off x="4273897" y="283902"/>
            <a:ext cx="3648133" cy="3531639"/>
          </a:xfrm>
        </p:spPr>
        <p:txBody>
          <a:bodyPr>
            <a:normAutofit fontScale="55000" lnSpcReduction="20000"/>
          </a:bodyPr>
          <a:lstStyle/>
          <a:p>
            <a:r>
              <a:rPr lang="zh-TW" altLang="en-US" sz="3400" b="1" dirty="0">
                <a:solidFill>
                  <a:schemeClr val="accent1"/>
                </a:solidFill>
                <a:latin typeface="+mj-lt"/>
              </a:rPr>
              <a:t>輕管理、重包裝、重形輕實</a:t>
            </a:r>
            <a:endParaRPr lang="en-HK" altLang="zh-TW" sz="3400" b="1" dirty="0">
              <a:solidFill>
                <a:schemeClr val="accent1"/>
              </a:solidFill>
              <a:latin typeface="+mj-lt"/>
            </a:endParaRPr>
          </a:p>
          <a:p>
            <a:r>
              <a:rPr lang="zh-TW" altLang="en-US" sz="3400" b="1" dirty="0">
                <a:solidFill>
                  <a:schemeClr val="accent1"/>
                </a:solidFill>
                <a:latin typeface="+mj-lt"/>
              </a:rPr>
              <a:t>資金容易流失和缺乏持續發展能力</a:t>
            </a:r>
            <a:endParaRPr lang="en-HK" altLang="zh-TW" sz="3400" b="1" dirty="0">
              <a:solidFill>
                <a:schemeClr val="accent1"/>
              </a:solidFill>
              <a:latin typeface="+mj-lt"/>
            </a:endParaRPr>
          </a:p>
          <a:p>
            <a:r>
              <a:rPr lang="zh-TW" altLang="en-US" sz="3400" b="1" dirty="0">
                <a:solidFill>
                  <a:schemeClr val="accent1"/>
                </a:solidFill>
                <a:latin typeface="+mj-lt"/>
              </a:rPr>
              <a:t>培養區的狂妄、傲慢的瘋狂世界</a:t>
            </a:r>
            <a:endParaRPr lang="en-HK" altLang="zh-TW" sz="3400" b="1" dirty="0">
              <a:solidFill>
                <a:schemeClr val="accent1"/>
              </a:solidFill>
              <a:latin typeface="+mj-lt"/>
            </a:endParaRPr>
          </a:p>
          <a:p>
            <a:r>
              <a:rPr lang="zh-TW" altLang="en-US" sz="3400" b="1" dirty="0">
                <a:solidFill>
                  <a:schemeClr val="accent1"/>
                </a:solidFill>
                <a:latin typeface="+mj-lt"/>
              </a:rPr>
              <a:t>籌募資金能力和美麗的誤會</a:t>
            </a:r>
            <a:endParaRPr lang="en-HK" altLang="zh-TW" sz="3400" b="1" dirty="0">
              <a:solidFill>
                <a:schemeClr val="accent1"/>
              </a:solidFill>
              <a:latin typeface="+mj-lt"/>
            </a:endParaRPr>
          </a:p>
          <a:p>
            <a:r>
              <a:rPr lang="zh-TW" altLang="en-US" sz="3400" b="1" dirty="0">
                <a:solidFill>
                  <a:schemeClr val="accent1"/>
                </a:solidFill>
                <a:latin typeface="+mj-lt"/>
              </a:rPr>
              <a:t>獨角獸教主和信眾的關係</a:t>
            </a:r>
            <a:endParaRPr lang="en-HK" altLang="zh-TW" sz="3400" b="1" dirty="0">
              <a:solidFill>
                <a:schemeClr val="accent1"/>
              </a:solidFill>
              <a:latin typeface="+mj-lt"/>
            </a:endParaRPr>
          </a:p>
          <a:p>
            <a:r>
              <a:rPr lang="zh-TW" altLang="en-US" sz="3400" b="1" dirty="0">
                <a:solidFill>
                  <a:schemeClr val="accent1"/>
                </a:solidFill>
                <a:latin typeface="+mj-lt"/>
              </a:rPr>
              <a:t>年青人和廉價勞工文化</a:t>
            </a:r>
            <a:endParaRPr lang="en-HK" altLang="zh-TW" sz="3400" b="1" dirty="0">
              <a:solidFill>
                <a:schemeClr val="accent1"/>
              </a:solidFill>
              <a:latin typeface="+mj-lt"/>
            </a:endParaRPr>
          </a:p>
          <a:p>
            <a:r>
              <a:rPr lang="zh-TW" altLang="en-US" sz="3300" b="1" dirty="0">
                <a:solidFill>
                  <a:schemeClr val="accent1"/>
                </a:solidFill>
                <a:latin typeface="+mj-lt"/>
              </a:rPr>
              <a:t>誰是最大得益者</a:t>
            </a:r>
          </a:p>
          <a:p>
            <a:endParaRPr lang="zh-TW" altLang="en-US" dirty="0"/>
          </a:p>
          <a:p>
            <a:endParaRPr lang="zh-TW" altLang="en-US" dirty="0"/>
          </a:p>
          <a:p>
            <a:endParaRPr lang="zh-TW" altLang="en-US" dirty="0"/>
          </a:p>
          <a:p>
            <a:endParaRPr lang="en-HK" dirty="0"/>
          </a:p>
        </p:txBody>
      </p:sp>
      <p:sp>
        <p:nvSpPr>
          <p:cNvPr id="6" name="Slide Number Placeholder 5">
            <a:extLst>
              <a:ext uri="{FF2B5EF4-FFF2-40B4-BE49-F238E27FC236}">
                <a16:creationId xmlns:a16="http://schemas.microsoft.com/office/drawing/2014/main" id="{274F2524-C48E-517A-0C5B-911507D928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1" name="Picture 10">
            <a:extLst>
              <a:ext uri="{FF2B5EF4-FFF2-40B4-BE49-F238E27FC236}">
                <a16:creationId xmlns:a16="http://schemas.microsoft.com/office/drawing/2014/main" id="{43653D8C-0759-8786-BE2E-23E51E871B12}"/>
              </a:ext>
            </a:extLst>
          </p:cNvPr>
          <p:cNvPicPr>
            <a:picLocks noChangeAspect="1"/>
          </p:cNvPicPr>
          <p:nvPr/>
        </p:nvPicPr>
        <p:blipFill>
          <a:blip r:embed="rId3"/>
          <a:stretch>
            <a:fillRect/>
          </a:stretch>
        </p:blipFill>
        <p:spPr>
          <a:xfrm>
            <a:off x="4146206" y="3832167"/>
            <a:ext cx="3973328" cy="3067397"/>
          </a:xfrm>
          <a:prstGeom prst="rect">
            <a:avLst/>
          </a:prstGeom>
        </p:spPr>
      </p:pic>
      <p:pic>
        <p:nvPicPr>
          <p:cNvPr id="2" name="Picture 1">
            <a:extLst>
              <a:ext uri="{FF2B5EF4-FFF2-40B4-BE49-F238E27FC236}">
                <a16:creationId xmlns:a16="http://schemas.microsoft.com/office/drawing/2014/main" id="{9B49D105-554D-A324-0BF7-0594350E8A36}"/>
              </a:ext>
            </a:extLst>
          </p:cNvPr>
          <p:cNvPicPr>
            <a:picLocks noChangeAspect="1"/>
          </p:cNvPicPr>
          <p:nvPr/>
        </p:nvPicPr>
        <p:blipFill>
          <a:blip r:embed="rId4"/>
          <a:stretch>
            <a:fillRect/>
          </a:stretch>
        </p:blipFill>
        <p:spPr>
          <a:xfrm>
            <a:off x="8121535" y="-1"/>
            <a:ext cx="4070465" cy="2527069"/>
          </a:xfrm>
          <a:prstGeom prst="rect">
            <a:avLst/>
          </a:prstGeom>
        </p:spPr>
      </p:pic>
      <p:pic>
        <p:nvPicPr>
          <p:cNvPr id="9" name="Picture 8">
            <a:extLst>
              <a:ext uri="{FF2B5EF4-FFF2-40B4-BE49-F238E27FC236}">
                <a16:creationId xmlns:a16="http://schemas.microsoft.com/office/drawing/2014/main" id="{43DBCCAE-FB3E-9080-196A-C0532FDA1938}"/>
              </a:ext>
            </a:extLst>
          </p:cNvPr>
          <p:cNvPicPr>
            <a:picLocks noChangeAspect="1"/>
          </p:cNvPicPr>
          <p:nvPr/>
        </p:nvPicPr>
        <p:blipFill>
          <a:blip r:embed="rId5"/>
          <a:stretch>
            <a:fillRect/>
          </a:stretch>
        </p:blipFill>
        <p:spPr>
          <a:xfrm>
            <a:off x="8135389" y="2543695"/>
            <a:ext cx="4056611" cy="2269374"/>
          </a:xfrm>
          <a:prstGeom prst="rect">
            <a:avLst/>
          </a:prstGeom>
        </p:spPr>
      </p:pic>
      <p:pic>
        <p:nvPicPr>
          <p:cNvPr id="12" name="Picture 11">
            <a:extLst>
              <a:ext uri="{FF2B5EF4-FFF2-40B4-BE49-F238E27FC236}">
                <a16:creationId xmlns:a16="http://schemas.microsoft.com/office/drawing/2014/main" id="{7FAA148C-FAF7-7393-F6AF-8236830E8ACD}"/>
              </a:ext>
            </a:extLst>
          </p:cNvPr>
          <p:cNvPicPr>
            <a:picLocks noChangeAspect="1"/>
          </p:cNvPicPr>
          <p:nvPr/>
        </p:nvPicPr>
        <p:blipFill>
          <a:blip r:embed="rId6"/>
          <a:stretch>
            <a:fillRect/>
          </a:stretch>
        </p:blipFill>
        <p:spPr>
          <a:xfrm>
            <a:off x="0" y="-41564"/>
            <a:ext cx="4073236" cy="2485504"/>
          </a:xfrm>
          <a:prstGeom prst="rect">
            <a:avLst/>
          </a:prstGeom>
        </p:spPr>
      </p:pic>
      <p:pic>
        <p:nvPicPr>
          <p:cNvPr id="8" name="Picture 7">
            <a:extLst>
              <a:ext uri="{FF2B5EF4-FFF2-40B4-BE49-F238E27FC236}">
                <a16:creationId xmlns:a16="http://schemas.microsoft.com/office/drawing/2014/main" id="{F7CCEFCB-57F7-DA15-9A73-79E38FAAD49B}"/>
              </a:ext>
            </a:extLst>
          </p:cNvPr>
          <p:cNvPicPr>
            <a:picLocks noChangeAspect="1"/>
          </p:cNvPicPr>
          <p:nvPr/>
        </p:nvPicPr>
        <p:blipFill>
          <a:blip r:embed="rId7"/>
          <a:stretch>
            <a:fillRect/>
          </a:stretch>
        </p:blipFill>
        <p:spPr>
          <a:xfrm>
            <a:off x="8126613" y="4800600"/>
            <a:ext cx="4065387" cy="1939944"/>
          </a:xfrm>
          <a:prstGeom prst="rect">
            <a:avLst/>
          </a:prstGeom>
        </p:spPr>
      </p:pic>
    </p:spTree>
    <p:extLst>
      <p:ext uri="{BB962C8B-B14F-4D97-AF65-F5344CB8AC3E}">
        <p14:creationId xmlns:p14="http://schemas.microsoft.com/office/powerpoint/2010/main" val="2665805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1100703"/>
          </a:xfrm>
        </p:spPr>
        <p:txBody>
          <a:bodyPr/>
          <a:lstStyle/>
          <a:p>
            <a:r>
              <a:rPr lang="en-US" dirty="0"/>
              <a:t>Topic three</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2194560"/>
            <a:ext cx="5945393" cy="931025"/>
          </a:xfrm>
        </p:spPr>
        <p:txBody>
          <a:bodyPr/>
          <a:lstStyle/>
          <a:p>
            <a:r>
              <a:rPr lang="en-US" b="1" dirty="0"/>
              <a:t>Hidden Champion vs Unicorn</a:t>
            </a:r>
          </a:p>
          <a:p>
            <a:endParaRPr lang="en-US" dirty="0"/>
          </a:p>
          <a:p>
            <a:endParaRPr lang="en-US" dirty="0"/>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dirty="0"/>
              <a:t>20XX</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19</a:t>
            </a:fld>
            <a:endParaRPr lang="en-US" noProof="0" dirty="0"/>
          </a:p>
        </p:txBody>
      </p:sp>
      <p:pic>
        <p:nvPicPr>
          <p:cNvPr id="7" name="Picture Placeholder 6">
            <a:extLst>
              <a:ext uri="{FF2B5EF4-FFF2-40B4-BE49-F238E27FC236}">
                <a16:creationId xmlns:a16="http://schemas.microsoft.com/office/drawing/2014/main" id="{321F41FF-C1CC-4F53-433E-104C12F2942B}"/>
              </a:ext>
            </a:extLst>
          </p:cNvPr>
          <p:cNvPicPr>
            <a:picLocks noGrp="1" noChangeAspect="1"/>
          </p:cNvPicPr>
          <p:nvPr>
            <p:ph type="pic" sz="quarter" idx="13"/>
          </p:nvPr>
        </p:nvPicPr>
        <p:blipFill>
          <a:blip r:embed="rId3"/>
          <a:srcRect t="5597" b="5597"/>
          <a:stretch>
            <a:fillRect/>
          </a:stretch>
        </p:blipFill>
        <p:spPr>
          <a:prstGeom prst="rect">
            <a:avLst/>
          </a:prstGeom>
        </p:spPr>
      </p:pic>
      <p:sp>
        <p:nvSpPr>
          <p:cNvPr id="11" name="Picture Placeholder 8">
            <a:extLst>
              <a:ext uri="{FF2B5EF4-FFF2-40B4-BE49-F238E27FC236}">
                <a16:creationId xmlns:a16="http://schemas.microsoft.com/office/drawing/2014/main" id="{47DFCDD1-9EE7-321E-28ED-4523C3AF60FE}"/>
              </a:ext>
            </a:extLst>
          </p:cNvPr>
          <p:cNvSpPr txBox="1">
            <a:spLocks/>
          </p:cNvSpPr>
          <p:nvPr/>
        </p:nvSpPr>
        <p:spPr>
          <a:xfrm>
            <a:off x="7238998" y="4686300"/>
            <a:ext cx="5105402" cy="2324100"/>
          </a:xfrm>
          <a:prstGeom prst="rect">
            <a:avLst/>
          </a:prstGeom>
        </p:spPr>
      </p:sp>
      <p:pic>
        <p:nvPicPr>
          <p:cNvPr id="5" name="Picture 4">
            <a:extLst>
              <a:ext uri="{FF2B5EF4-FFF2-40B4-BE49-F238E27FC236}">
                <a16:creationId xmlns:a16="http://schemas.microsoft.com/office/drawing/2014/main" id="{212F7F74-A8C3-6F77-88F9-BD48CD54360D}"/>
              </a:ext>
            </a:extLst>
          </p:cNvPr>
          <p:cNvPicPr>
            <a:picLocks noChangeAspect="1"/>
          </p:cNvPicPr>
          <p:nvPr/>
        </p:nvPicPr>
        <p:blipFill>
          <a:blip r:embed="rId4"/>
          <a:stretch>
            <a:fillRect/>
          </a:stretch>
        </p:blipFill>
        <p:spPr>
          <a:xfrm>
            <a:off x="0" y="3987800"/>
            <a:ext cx="7086600" cy="2870200"/>
          </a:xfrm>
          <a:prstGeom prst="rect">
            <a:avLst/>
          </a:prstGeom>
        </p:spPr>
      </p:pic>
      <p:pic>
        <p:nvPicPr>
          <p:cNvPr id="6" name="Picture 5">
            <a:extLst>
              <a:ext uri="{FF2B5EF4-FFF2-40B4-BE49-F238E27FC236}">
                <a16:creationId xmlns:a16="http://schemas.microsoft.com/office/drawing/2014/main" id="{B78192AF-0963-17DB-FD9E-F2577433F03C}"/>
              </a:ext>
            </a:extLst>
          </p:cNvPr>
          <p:cNvPicPr>
            <a:picLocks noChangeAspect="1"/>
          </p:cNvPicPr>
          <p:nvPr/>
        </p:nvPicPr>
        <p:blipFill>
          <a:blip r:embed="rId5"/>
          <a:stretch>
            <a:fillRect/>
          </a:stretch>
        </p:blipFill>
        <p:spPr>
          <a:xfrm>
            <a:off x="7085647" y="4534506"/>
            <a:ext cx="5106353" cy="2305560"/>
          </a:xfrm>
          <a:prstGeom prst="rect">
            <a:avLst/>
          </a:prstGeom>
        </p:spPr>
      </p:pic>
    </p:spTree>
    <p:extLst>
      <p:ext uri="{BB962C8B-B14F-4D97-AF65-F5344CB8AC3E}">
        <p14:creationId xmlns:p14="http://schemas.microsoft.com/office/powerpoint/2010/main" val="719367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8E6A9D-C787-4E4A-0FC4-12390D129367}"/>
              </a:ext>
            </a:extLst>
          </p:cNvPr>
          <p:cNvPicPr>
            <a:picLocks noChangeAspect="1"/>
          </p:cNvPicPr>
          <p:nvPr/>
        </p:nvPicPr>
        <p:blipFill>
          <a:blip r:embed="rId2"/>
          <a:stretch>
            <a:fillRect/>
          </a:stretch>
        </p:blipFill>
        <p:spPr>
          <a:xfrm>
            <a:off x="0" y="1638795"/>
            <a:ext cx="5438899" cy="3496458"/>
          </a:xfrm>
          <a:prstGeom prst="rect">
            <a:avLst/>
          </a:prstGeom>
        </p:spPr>
      </p:pic>
      <p:pic>
        <p:nvPicPr>
          <p:cNvPr id="13" name="Picture 12">
            <a:extLst>
              <a:ext uri="{FF2B5EF4-FFF2-40B4-BE49-F238E27FC236}">
                <a16:creationId xmlns:a16="http://schemas.microsoft.com/office/drawing/2014/main" id="{1F0A3ED9-CD85-28E2-BD2E-203473A07207}"/>
              </a:ext>
            </a:extLst>
          </p:cNvPr>
          <p:cNvPicPr>
            <a:picLocks noChangeAspect="1"/>
          </p:cNvPicPr>
          <p:nvPr/>
        </p:nvPicPr>
        <p:blipFill>
          <a:blip r:embed="rId3"/>
          <a:stretch>
            <a:fillRect/>
          </a:stretch>
        </p:blipFill>
        <p:spPr>
          <a:xfrm>
            <a:off x="6721434" y="1611778"/>
            <a:ext cx="5470566" cy="3429297"/>
          </a:xfrm>
          <a:prstGeom prst="rect">
            <a:avLst/>
          </a:prstGeom>
        </p:spPr>
      </p:pic>
      <p:sp>
        <p:nvSpPr>
          <p:cNvPr id="4" name="Date Placeholder 3">
            <a:extLst>
              <a:ext uri="{FF2B5EF4-FFF2-40B4-BE49-F238E27FC236}">
                <a16:creationId xmlns:a16="http://schemas.microsoft.com/office/drawing/2014/main" id="{5C353389-8303-FB09-353B-60C4A901794B}"/>
              </a:ext>
            </a:extLst>
          </p:cNvPr>
          <p:cNvSpPr>
            <a:spLocks noGrp="1"/>
          </p:cNvSpPr>
          <p:nvPr>
            <p:ph type="dt" sz="half" idx="4294967295"/>
          </p:nvPr>
        </p:nvSpPr>
        <p:spPr>
          <a:xfrm>
            <a:off x="7839075" y="6354763"/>
            <a:ext cx="4352925" cy="365125"/>
          </a:xfrm>
        </p:spPr>
        <p:txBody>
          <a:bodyPr/>
          <a:lstStyle/>
          <a:p>
            <a:fld id="{4E3727E1-9239-4E1C-A6AE-DF5A94E5B7F3}" type="datetime1">
              <a:rPr lang="en-US" smtClean="0"/>
              <a:pPr/>
              <a:t>6/23/2025</a:t>
            </a:fld>
            <a:endParaRPr lang="en-US" dirty="0"/>
          </a:p>
        </p:txBody>
      </p:sp>
      <p:sp>
        <p:nvSpPr>
          <p:cNvPr id="5" name="Footer Placeholder 4">
            <a:extLst>
              <a:ext uri="{FF2B5EF4-FFF2-40B4-BE49-F238E27FC236}">
                <a16:creationId xmlns:a16="http://schemas.microsoft.com/office/drawing/2014/main" id="{307082BB-D630-7E70-E1E4-FFA0ACBD0CB5}"/>
              </a:ext>
            </a:extLst>
          </p:cNvPr>
          <p:cNvSpPr>
            <a:spLocks noGrp="1"/>
          </p:cNvSpPr>
          <p:nvPr>
            <p:ph type="ftr" sz="quarter" idx="4294967295"/>
          </p:nvPr>
        </p:nvSpPr>
        <p:spPr>
          <a:xfrm>
            <a:off x="0" y="6356350"/>
            <a:ext cx="4837113" cy="365125"/>
          </a:xfrm>
        </p:spPr>
        <p:txBody>
          <a:bodyPr/>
          <a:lstStyle/>
          <a:p>
            <a:r>
              <a:rPr lang="en-US"/>
              <a:t>
              </a:t>
            </a:r>
            <a:endParaRPr lang="en-US" dirty="0"/>
          </a:p>
        </p:txBody>
      </p:sp>
      <p:sp>
        <p:nvSpPr>
          <p:cNvPr id="6" name="Slide Number Placeholder 5">
            <a:extLst>
              <a:ext uri="{FF2B5EF4-FFF2-40B4-BE49-F238E27FC236}">
                <a16:creationId xmlns:a16="http://schemas.microsoft.com/office/drawing/2014/main" id="{348409B8-D32A-219C-9CBE-E46AAA2A18C4}"/>
              </a:ext>
            </a:extLst>
          </p:cNvPr>
          <p:cNvSpPr>
            <a:spLocks noGrp="1"/>
          </p:cNvSpPr>
          <p:nvPr>
            <p:ph type="sldNum" sz="quarter" idx="4294967295"/>
          </p:nvPr>
        </p:nvSpPr>
        <p:spPr>
          <a:xfrm>
            <a:off x="11561763" y="6356350"/>
            <a:ext cx="630237" cy="365125"/>
          </a:xfrm>
        </p:spPr>
        <p:txBody>
          <a:bodyPr/>
          <a:lstStyle/>
          <a:p>
            <a:fld id="{6D22F896-40B5-4ADD-8801-0D06FADFA095}" type="slidenum">
              <a:rPr lang="en-US" smtClean="0"/>
              <a:pPr/>
              <a:t>2</a:t>
            </a:fld>
            <a:endParaRPr lang="en-US" dirty="0"/>
          </a:p>
        </p:txBody>
      </p:sp>
      <p:sp>
        <p:nvSpPr>
          <p:cNvPr id="14" name="Arrow: Left-Right 13">
            <a:extLst>
              <a:ext uri="{FF2B5EF4-FFF2-40B4-BE49-F238E27FC236}">
                <a16:creationId xmlns:a16="http://schemas.microsoft.com/office/drawing/2014/main" id="{367AC080-D19C-4EC4-FCB5-9056EF556D05}"/>
              </a:ext>
            </a:extLst>
          </p:cNvPr>
          <p:cNvSpPr/>
          <p:nvPr/>
        </p:nvSpPr>
        <p:spPr>
          <a:xfrm>
            <a:off x="5438899" y="3028207"/>
            <a:ext cx="1216152" cy="484632"/>
          </a:xfrm>
          <a:prstGeom prst="lef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683875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529893D-154C-4111-864D-C45A4D3763CE}"/>
              </a:ext>
            </a:extLst>
          </p:cNvPr>
          <p:cNvGraphicFramePr>
            <a:graphicFrameLocks noGrp="1"/>
          </p:cNvGraphicFramePr>
          <p:nvPr>
            <p:extLst>
              <p:ext uri="{D42A27DB-BD31-4B8C-83A1-F6EECF244321}">
                <p14:modId xmlns:p14="http://schemas.microsoft.com/office/powerpoint/2010/main" val="2053491074"/>
              </p:ext>
            </p:extLst>
          </p:nvPr>
        </p:nvGraphicFramePr>
        <p:xfrm>
          <a:off x="3031666" y="2693324"/>
          <a:ext cx="9160334" cy="4164678"/>
        </p:xfrm>
        <a:graphic>
          <a:graphicData uri="http://schemas.openxmlformats.org/drawingml/2006/table">
            <a:tbl>
              <a:tblPr firstRow="1" bandRow="1">
                <a:tableStyleId>{93296810-A885-4BE3-A3E7-6D5BEEA58F35}</a:tableStyleId>
              </a:tblPr>
              <a:tblGrid>
                <a:gridCol w="1169362">
                  <a:extLst>
                    <a:ext uri="{9D8B030D-6E8A-4147-A177-3AD203B41FA5}">
                      <a16:colId xmlns:a16="http://schemas.microsoft.com/office/drawing/2014/main" val="244985204"/>
                    </a:ext>
                  </a:extLst>
                </a:gridCol>
                <a:gridCol w="3413430">
                  <a:extLst>
                    <a:ext uri="{9D8B030D-6E8A-4147-A177-3AD203B41FA5}">
                      <a16:colId xmlns:a16="http://schemas.microsoft.com/office/drawing/2014/main" val="3551027449"/>
                    </a:ext>
                  </a:extLst>
                </a:gridCol>
                <a:gridCol w="4577542">
                  <a:extLst>
                    <a:ext uri="{9D8B030D-6E8A-4147-A177-3AD203B41FA5}">
                      <a16:colId xmlns:a16="http://schemas.microsoft.com/office/drawing/2014/main" val="1086287581"/>
                    </a:ext>
                  </a:extLst>
                </a:gridCol>
              </a:tblGrid>
              <a:tr h="405827">
                <a:tc>
                  <a:txBody>
                    <a:bodyPr/>
                    <a:lstStyle/>
                    <a:p>
                      <a:endParaRPr lang="en-HK" sz="1400" dirty="0">
                        <a:latin typeface="Microsoft JhengHei" charset="-120"/>
                        <a:ea typeface="Microsoft JhengHei" charset="-120"/>
                        <a:cs typeface="Microsoft JhengHei" charset="-120"/>
                      </a:endParaRPr>
                    </a:p>
                  </a:txBody>
                  <a:tcPr/>
                </a:tc>
                <a:tc>
                  <a:txBody>
                    <a:bodyPr/>
                    <a:lstStyle/>
                    <a:p>
                      <a:pPr algn="ctr"/>
                      <a:r>
                        <a:rPr lang="zh-TW" altLang="en-US" sz="2000" dirty="0">
                          <a:solidFill>
                            <a:schemeClr val="bg1"/>
                          </a:solidFill>
                        </a:rPr>
                        <a:t>獨角獸</a:t>
                      </a:r>
                      <a:endParaRPr lang="zh-TW" altLang="en-US" sz="2000" dirty="0">
                        <a:solidFill>
                          <a:schemeClr val="bg1"/>
                        </a:solidFill>
                        <a:latin typeface="Microsoft JhengHei" charset="-120"/>
                        <a:ea typeface="Microsoft JhengHei" charset="-120"/>
                        <a:cs typeface="Microsoft JhengHei" charset="-120"/>
                      </a:endParaRPr>
                    </a:p>
                  </a:txBody>
                  <a:tcPr/>
                </a:tc>
                <a:tc>
                  <a:txBody>
                    <a:bodyPr/>
                    <a:lstStyle/>
                    <a:p>
                      <a:pPr algn="ctr"/>
                      <a:r>
                        <a:rPr lang="zh-TW" altLang="en-US" sz="2000" dirty="0">
                          <a:solidFill>
                            <a:schemeClr val="bg1"/>
                          </a:solidFill>
                        </a:rPr>
                        <a:t>隱形冠軍</a:t>
                      </a:r>
                      <a:endParaRPr lang="zh-TW" altLang="en-US" sz="2000" dirty="0">
                        <a:solidFill>
                          <a:schemeClr val="bg1"/>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3457735475"/>
                  </a:ext>
                </a:extLst>
              </a:tr>
              <a:tr h="312175">
                <a:tc>
                  <a:txBody>
                    <a:bodyPr/>
                    <a:lstStyle/>
                    <a:p>
                      <a:r>
                        <a:rPr lang="zh-TW" altLang="en-US" sz="1400" b="1" dirty="0"/>
                        <a:t>出身地</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英美偏好獨角獸</a:t>
                      </a:r>
                      <a:endParaRPr lang="zh-TW" altLang="en-US" sz="1400" dirty="0">
                        <a:latin typeface="Microsoft JhengHei" charset="-120"/>
                        <a:ea typeface="Microsoft JhengHei" charset="-120"/>
                        <a:cs typeface="Microsoft JhengHei"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t>以德國為首的歐洲則較多隱形冠軍</a:t>
                      </a:r>
                      <a:endParaRPr lang="zh-TW" altLang="en-US"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222295111"/>
                  </a:ext>
                </a:extLst>
              </a:tr>
              <a:tr h="312175">
                <a:tc>
                  <a:txBody>
                    <a:bodyPr/>
                    <a:lstStyle/>
                    <a:p>
                      <a:r>
                        <a:rPr lang="zh-TW" altLang="en-US" sz="1400" b="1" dirty="0"/>
                        <a:t>投資者</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初創投資者、天使基金、風險資本</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t>長線投資者、傳統基金</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76929191"/>
                  </a:ext>
                </a:extLst>
              </a:tr>
              <a:tr h="312175">
                <a:tc>
                  <a:txBody>
                    <a:bodyPr/>
                    <a:lstStyle/>
                    <a:p>
                      <a:r>
                        <a:rPr lang="zh-TW" altLang="en-US" sz="1400" b="1" dirty="0"/>
                        <a:t>資金來源</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rPr>
                        <a:t>上市集資、上市前集資、投資銀行</a:t>
                      </a:r>
                      <a:endParaRPr lang="en-HK" sz="1400" dirty="0">
                        <a:solidFill>
                          <a:srgbClr val="FF0000"/>
                        </a:solidFill>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rPr>
                        <a:t>銀行借貸、資本、盈利增值</a:t>
                      </a:r>
                      <a:endParaRPr lang="en-HK" sz="1400" dirty="0">
                        <a:solidFill>
                          <a:srgbClr val="FF0000"/>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4225141188"/>
                  </a:ext>
                </a:extLst>
              </a:tr>
              <a:tr h="312175">
                <a:tc>
                  <a:txBody>
                    <a:bodyPr/>
                    <a:lstStyle/>
                    <a:p>
                      <a:r>
                        <a:rPr lang="zh-TW" altLang="en-US" sz="1400" b="1" dirty="0"/>
                        <a:t>人力資源</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低工資、股權獎勵、高流失率</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t>重視員工滿意度、低流失率、人才培訓</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1208227700"/>
                  </a:ext>
                </a:extLst>
              </a:tr>
              <a:tr h="312175">
                <a:tc>
                  <a:txBody>
                    <a:bodyPr/>
                    <a:lstStyle/>
                    <a:p>
                      <a:r>
                        <a:rPr lang="zh-TW" altLang="en-US" sz="1400" b="1" dirty="0"/>
                        <a:t>行業</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顛覆傳統行業、創新、金融服務為主</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t>工業產品較多、精益求精</a:t>
                      </a:r>
                      <a:endParaRPr lang="en-HK" altLang="zh-TW"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819260357"/>
                  </a:ext>
                </a:extLst>
              </a:tr>
              <a:tr h="312175">
                <a:tc>
                  <a:txBody>
                    <a:bodyPr/>
                    <a:lstStyle/>
                    <a:p>
                      <a:r>
                        <a:rPr lang="zh-TW" altLang="en-US" sz="1400" b="1" dirty="0"/>
                        <a:t>競爭優勢</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低銷售價、低成本、規模效應</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t>有定價能力、質優量小、競合競爭</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4156174441"/>
                  </a:ext>
                </a:extLst>
              </a:tr>
              <a:tr h="312175">
                <a:tc>
                  <a:txBody>
                    <a:bodyPr/>
                    <a:lstStyle/>
                    <a:p>
                      <a:r>
                        <a:rPr lang="zh-TW" altLang="en-US" sz="1400" b="1" dirty="0"/>
                        <a:t>策略</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製造創新服務、外包、低成本、稅地生產</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t>自己設計、自己生產、自己銷售</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539735187"/>
                  </a:ext>
                </a:extLst>
              </a:tr>
              <a:tr h="312175">
                <a:tc>
                  <a:txBody>
                    <a:bodyPr/>
                    <a:lstStyle/>
                    <a:p>
                      <a:r>
                        <a:rPr lang="zh-TW" altLang="en-US" sz="1400" b="1" dirty="0"/>
                        <a:t>發展新市場</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rPr>
                        <a:t>複製、模仿成功案例</a:t>
                      </a:r>
                      <a:endParaRPr lang="en-HK" sz="1400" dirty="0">
                        <a:solidFill>
                          <a:srgbClr val="FF0000"/>
                        </a:solidFill>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rPr>
                        <a:t>以收購為主</a:t>
                      </a:r>
                      <a:endParaRPr lang="en-HK" sz="1400" dirty="0">
                        <a:solidFill>
                          <a:srgbClr val="FF0000"/>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1003418596"/>
                  </a:ext>
                </a:extLst>
              </a:tr>
              <a:tr h="312175">
                <a:tc>
                  <a:txBody>
                    <a:bodyPr/>
                    <a:lstStyle/>
                    <a:p>
                      <a:r>
                        <a:rPr lang="zh-TW" altLang="en-US" sz="1400" b="1" dirty="0"/>
                        <a:t>領導人</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崇倘個人魅力</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t>穩打穩紮、長遠目標為主</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3464116308"/>
                  </a:ext>
                </a:extLst>
              </a:tr>
              <a:tr h="418579">
                <a:tc>
                  <a:txBody>
                    <a:bodyPr/>
                    <a:lstStyle/>
                    <a:p>
                      <a:r>
                        <a:rPr lang="zh-TW" altLang="en-US" sz="1400" b="1" dirty="0"/>
                        <a:t>估值</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rPr>
                        <a:t>以預期未來收入和市佔率為主</a:t>
                      </a:r>
                      <a:endParaRPr lang="en-HK" sz="1400" dirty="0">
                        <a:solidFill>
                          <a:srgbClr val="FF0000"/>
                        </a:solidFill>
                        <a:latin typeface="Microsoft JhengHei" charset="-120"/>
                        <a:ea typeface="Microsoft JhengHei" charset="-120"/>
                        <a:cs typeface="Microsoft JhengHei" charset="-120"/>
                      </a:endParaRPr>
                    </a:p>
                  </a:txBody>
                  <a:tcPr/>
                </a:tc>
                <a:tc>
                  <a:txBody>
                    <a:bodyPr/>
                    <a:lstStyle/>
                    <a:p>
                      <a:r>
                        <a:rPr lang="zh-TW" altLang="en-US" sz="1400" dirty="0">
                          <a:solidFill>
                            <a:srgbClr val="FF0000"/>
                          </a:solidFill>
                        </a:rPr>
                        <a:t>重視企業盈利、資產淨值、派息比率、市盈率等</a:t>
                      </a:r>
                      <a:endParaRPr lang="en-HK" sz="1400" dirty="0">
                        <a:solidFill>
                          <a:srgbClr val="FF0000"/>
                        </a:solidFill>
                        <a:latin typeface="Microsoft JhengHei" charset="-120"/>
                        <a:ea typeface="Microsoft JhengHei" charset="-120"/>
                        <a:cs typeface="Microsoft JhengHei" charset="-120"/>
                      </a:endParaRPr>
                    </a:p>
                  </a:txBody>
                  <a:tcPr/>
                </a:tc>
                <a:extLst>
                  <a:ext uri="{0D108BD9-81ED-4DB2-BD59-A6C34878D82A}">
                    <a16:rowId xmlns:a16="http://schemas.microsoft.com/office/drawing/2014/main" val="767897914"/>
                  </a:ext>
                </a:extLst>
              </a:tr>
              <a:tr h="530697">
                <a:tc>
                  <a:txBody>
                    <a:bodyPr/>
                    <a:lstStyle/>
                    <a:p>
                      <a:r>
                        <a:rPr lang="zh-TW" altLang="en-US" sz="1400" b="1" dirty="0"/>
                        <a:t>增長要求</a:t>
                      </a:r>
                      <a:endParaRPr lang="en-HK" sz="1400" b="1" dirty="0">
                        <a:latin typeface="Microsoft JhengHei" charset="-120"/>
                        <a:ea typeface="Microsoft JhengHei" charset="-120"/>
                        <a:cs typeface="Microsoft JhengHei" charset="-120"/>
                      </a:endParaRPr>
                    </a:p>
                  </a:txBody>
                  <a:tcPr/>
                </a:tc>
                <a:tc>
                  <a:txBody>
                    <a:bodyPr/>
                    <a:lstStyle/>
                    <a:p>
                      <a:r>
                        <a:rPr lang="zh-TW" altLang="en-US" sz="1400" dirty="0"/>
                        <a:t>增長快、風險高</a:t>
                      </a:r>
                      <a:endParaRPr lang="en-HK" altLang="zh-TW" sz="1400" dirty="0"/>
                    </a:p>
                    <a:p>
                      <a:r>
                        <a:rPr lang="zh-TW" altLang="en-US" sz="1400" dirty="0"/>
                        <a:t>取其回報期短和回報率高</a:t>
                      </a:r>
                      <a:endParaRPr lang="en-HK" sz="1400" dirty="0">
                        <a:latin typeface="Microsoft JhengHei" charset="-120"/>
                        <a:ea typeface="Microsoft JhengHei" charset="-120"/>
                        <a:cs typeface="Microsoft JhengHei" charset="-120"/>
                      </a:endParaRPr>
                    </a:p>
                  </a:txBody>
                  <a:tcPr/>
                </a:tc>
                <a:tc>
                  <a:txBody>
                    <a:bodyPr/>
                    <a:lstStyle/>
                    <a:p>
                      <a:r>
                        <a:rPr lang="zh-TW" altLang="en-US" sz="1400" dirty="0"/>
                        <a:t>要經過長時間培育和成長，追求的是市場領先地位</a:t>
                      </a:r>
                      <a:endParaRPr lang="en-HK" sz="1400" dirty="0">
                        <a:latin typeface="Microsoft JhengHei" charset="-120"/>
                        <a:ea typeface="Microsoft JhengHei" charset="-120"/>
                        <a:cs typeface="Microsoft JhengHei" charset="-120"/>
                      </a:endParaRPr>
                    </a:p>
                  </a:txBody>
                  <a:tcPr/>
                </a:tc>
                <a:extLst>
                  <a:ext uri="{0D108BD9-81ED-4DB2-BD59-A6C34878D82A}">
                    <a16:rowId xmlns:a16="http://schemas.microsoft.com/office/drawing/2014/main" val="2958924567"/>
                  </a:ext>
                </a:extLst>
              </a:tr>
            </a:tbl>
          </a:graphicData>
        </a:graphic>
      </p:graphicFrame>
      <p:sp>
        <p:nvSpPr>
          <p:cNvPr id="6" name="Title 5">
            <a:extLst>
              <a:ext uri="{FF2B5EF4-FFF2-40B4-BE49-F238E27FC236}">
                <a16:creationId xmlns:a16="http://schemas.microsoft.com/office/drawing/2014/main" id="{EAF04193-F853-4D7E-443E-2257FF480B59}"/>
              </a:ext>
            </a:extLst>
          </p:cNvPr>
          <p:cNvSpPr>
            <a:spLocks noGrp="1"/>
          </p:cNvSpPr>
          <p:nvPr>
            <p:ph type="title"/>
          </p:nvPr>
        </p:nvSpPr>
        <p:spPr>
          <a:xfrm>
            <a:off x="66502" y="0"/>
            <a:ext cx="2892829" cy="3275215"/>
          </a:xfrm>
        </p:spPr>
        <p:txBody>
          <a:bodyPr>
            <a:normAutofit/>
          </a:bodyPr>
          <a:lstStyle/>
          <a:p>
            <a:r>
              <a:rPr lang="en-HK" sz="4000" dirty="0"/>
              <a:t>Hidden Champion vs Unicorn</a:t>
            </a:r>
            <a:r>
              <a:rPr lang="en-HK" dirty="0"/>
              <a:t/>
            </a:r>
            <a:br>
              <a:rPr lang="en-HK" dirty="0"/>
            </a:br>
            <a:endParaRPr lang="en-HK" dirty="0"/>
          </a:p>
        </p:txBody>
      </p:sp>
      <p:pic>
        <p:nvPicPr>
          <p:cNvPr id="8" name="Picture 7">
            <a:extLst>
              <a:ext uri="{FF2B5EF4-FFF2-40B4-BE49-F238E27FC236}">
                <a16:creationId xmlns:a16="http://schemas.microsoft.com/office/drawing/2014/main" id="{CFE1CD3F-4DE8-705F-9A81-01B7CAB8E9BB}"/>
              </a:ext>
            </a:extLst>
          </p:cNvPr>
          <p:cNvPicPr>
            <a:picLocks noChangeAspect="1"/>
          </p:cNvPicPr>
          <p:nvPr/>
        </p:nvPicPr>
        <p:blipFill>
          <a:blip r:embed="rId3"/>
          <a:stretch>
            <a:fillRect/>
          </a:stretch>
        </p:blipFill>
        <p:spPr>
          <a:xfrm>
            <a:off x="4301229" y="342207"/>
            <a:ext cx="2143125" cy="2133600"/>
          </a:xfrm>
          <a:prstGeom prst="rect">
            <a:avLst/>
          </a:prstGeom>
        </p:spPr>
      </p:pic>
      <p:pic>
        <p:nvPicPr>
          <p:cNvPr id="10" name="Picture 9">
            <a:extLst>
              <a:ext uri="{FF2B5EF4-FFF2-40B4-BE49-F238E27FC236}">
                <a16:creationId xmlns:a16="http://schemas.microsoft.com/office/drawing/2014/main" id="{BDEB641C-9251-1D80-7165-7BF327675B86}"/>
              </a:ext>
            </a:extLst>
          </p:cNvPr>
          <p:cNvPicPr>
            <a:picLocks noChangeAspect="1"/>
          </p:cNvPicPr>
          <p:nvPr/>
        </p:nvPicPr>
        <p:blipFill>
          <a:blip r:embed="rId4"/>
          <a:stretch>
            <a:fillRect/>
          </a:stretch>
        </p:blipFill>
        <p:spPr>
          <a:xfrm>
            <a:off x="8238172" y="559031"/>
            <a:ext cx="2847975" cy="1600200"/>
          </a:xfrm>
          <a:prstGeom prst="rect">
            <a:avLst/>
          </a:prstGeom>
        </p:spPr>
      </p:pic>
    </p:spTree>
    <p:extLst>
      <p:ext uri="{BB962C8B-B14F-4D97-AF65-F5344CB8AC3E}">
        <p14:creationId xmlns:p14="http://schemas.microsoft.com/office/powerpoint/2010/main" val="1942537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915B7F7-B3CC-1123-19FB-BBF43199A085}"/>
              </a:ext>
            </a:extLst>
          </p:cNvPr>
          <p:cNvSpPr>
            <a:spLocks noGrp="1"/>
          </p:cNvSpPr>
          <p:nvPr>
            <p:ph type="title"/>
          </p:nvPr>
        </p:nvSpPr>
        <p:spPr>
          <a:xfrm>
            <a:off x="174567" y="776941"/>
            <a:ext cx="3566705" cy="5166659"/>
          </a:xfrm>
        </p:spPr>
        <p:txBody>
          <a:bodyPr/>
          <a:lstStyle/>
          <a:p>
            <a:r>
              <a:rPr lang="en-HK" dirty="0"/>
              <a:t>Number of Unicorns &amp; Hidden Champions</a:t>
            </a:r>
            <a:br>
              <a:rPr lang="en-HK" dirty="0"/>
            </a:br>
            <a:r>
              <a:rPr lang="en-HK" dirty="0"/>
              <a:t/>
            </a:r>
            <a:br>
              <a:rPr lang="en-HK" dirty="0"/>
            </a:br>
            <a:r>
              <a:rPr lang="en-HK" sz="2400" dirty="0"/>
              <a:t>Source: CB Insight</a:t>
            </a:r>
          </a:p>
        </p:txBody>
      </p:sp>
      <p:pic>
        <p:nvPicPr>
          <p:cNvPr id="11" name="Content Placeholder 10">
            <a:extLst>
              <a:ext uri="{FF2B5EF4-FFF2-40B4-BE49-F238E27FC236}">
                <a16:creationId xmlns:a16="http://schemas.microsoft.com/office/drawing/2014/main" id="{229A95FF-4036-1EC5-5816-0DC46E058698}"/>
              </a:ext>
            </a:extLst>
          </p:cNvPr>
          <p:cNvPicPr>
            <a:picLocks noGrp="1" noChangeAspect="1"/>
          </p:cNvPicPr>
          <p:nvPr>
            <p:ph type="pic" sz="quarter" idx="13"/>
          </p:nvPr>
        </p:nvPicPr>
        <p:blipFill>
          <a:blip r:embed="rId2"/>
          <a:srcRect t="8341" b="8341"/>
          <a:stretch/>
        </p:blipFill>
        <p:spPr>
          <a:xfrm>
            <a:off x="4101637" y="4081549"/>
            <a:ext cx="8090363" cy="2859578"/>
          </a:xfrm>
          <a:prstGeom prst="rect">
            <a:avLst/>
          </a:prstGeom>
        </p:spPr>
      </p:pic>
      <p:sp>
        <p:nvSpPr>
          <p:cNvPr id="10" name="Slide Number Placeholder 9">
            <a:extLst>
              <a:ext uri="{FF2B5EF4-FFF2-40B4-BE49-F238E27FC236}">
                <a16:creationId xmlns:a16="http://schemas.microsoft.com/office/drawing/2014/main" id="{A5B423AF-2A1A-E661-E796-01EE4D5884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graphicFrame>
        <p:nvGraphicFramePr>
          <p:cNvPr id="15" name="Table 14">
            <a:extLst>
              <a:ext uri="{FF2B5EF4-FFF2-40B4-BE49-F238E27FC236}">
                <a16:creationId xmlns:a16="http://schemas.microsoft.com/office/drawing/2014/main" id="{844E26AF-0387-12E4-34CA-291663AEEC21}"/>
              </a:ext>
            </a:extLst>
          </p:cNvPr>
          <p:cNvGraphicFramePr>
            <a:graphicFrameLocks noGrp="1"/>
          </p:cNvGraphicFramePr>
          <p:nvPr>
            <p:extLst>
              <p:ext uri="{D42A27DB-BD31-4B8C-83A1-F6EECF244321}">
                <p14:modId xmlns:p14="http://schemas.microsoft.com/office/powerpoint/2010/main" val="2493580388"/>
              </p:ext>
            </p:extLst>
          </p:nvPr>
        </p:nvGraphicFramePr>
        <p:xfrm>
          <a:off x="8089179" y="0"/>
          <a:ext cx="4170554" cy="4084320"/>
        </p:xfrm>
        <a:graphic>
          <a:graphicData uri="http://schemas.openxmlformats.org/drawingml/2006/table">
            <a:tbl>
              <a:tblPr firstRow="1" bandRow="1">
                <a:tableStyleId>{93296810-A885-4BE3-A3E7-6D5BEEA58F35}</a:tableStyleId>
              </a:tblPr>
              <a:tblGrid>
                <a:gridCol w="1470689">
                  <a:extLst>
                    <a:ext uri="{9D8B030D-6E8A-4147-A177-3AD203B41FA5}">
                      <a16:colId xmlns:a16="http://schemas.microsoft.com/office/drawing/2014/main" val="2050576278"/>
                    </a:ext>
                  </a:extLst>
                </a:gridCol>
                <a:gridCol w="1321264">
                  <a:extLst>
                    <a:ext uri="{9D8B030D-6E8A-4147-A177-3AD203B41FA5}">
                      <a16:colId xmlns:a16="http://schemas.microsoft.com/office/drawing/2014/main" val="2162000474"/>
                    </a:ext>
                  </a:extLst>
                </a:gridCol>
                <a:gridCol w="1378601">
                  <a:extLst>
                    <a:ext uri="{9D8B030D-6E8A-4147-A177-3AD203B41FA5}">
                      <a16:colId xmlns:a16="http://schemas.microsoft.com/office/drawing/2014/main" val="2245351472"/>
                    </a:ext>
                  </a:extLst>
                </a:gridCol>
              </a:tblGrid>
              <a:tr h="707355">
                <a:tc>
                  <a:txBody>
                    <a:bodyPr/>
                    <a:lstStyle/>
                    <a:p>
                      <a:pPr algn="ctr"/>
                      <a:r>
                        <a:rPr lang="en-HK" sz="1400" dirty="0">
                          <a:solidFill>
                            <a:schemeClr val="bg1"/>
                          </a:solidFill>
                        </a:rPr>
                        <a:t>Hidden Champions</a:t>
                      </a:r>
                      <a:r>
                        <a:rPr lang="en-HK" sz="1400" dirty="0">
                          <a:solidFill>
                            <a:schemeClr val="tx1"/>
                          </a:solidFill>
                        </a:rPr>
                        <a:t> Country</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solidFill>
                            <a:schemeClr val="tx1"/>
                          </a:solidFill>
                        </a:rPr>
                        <a:t>No. of Hidden Champions</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solidFill>
                            <a:schemeClr val="tx1"/>
                          </a:solidFill>
                        </a:rPr>
                        <a:t>Per 1 million inhabitants</a:t>
                      </a:r>
                      <a:endParaRPr lang="en-HK" sz="1400" dirty="0">
                        <a:solidFill>
                          <a:schemeClr val="tx1"/>
                        </a:solidFill>
                        <a:latin typeface="Century Gothic" charset="0"/>
                        <a:ea typeface="Century Gothic" charset="0"/>
                        <a:cs typeface="Century Gothic" charset="0"/>
                      </a:endParaRPr>
                    </a:p>
                  </a:txBody>
                  <a:tcPr/>
                </a:tc>
                <a:extLst>
                  <a:ext uri="{0D108BD9-81ED-4DB2-BD59-A6C34878D82A}">
                    <a16:rowId xmlns:a16="http://schemas.microsoft.com/office/drawing/2014/main" val="2928238950"/>
                  </a:ext>
                </a:extLst>
              </a:tr>
              <a:tr h="295286">
                <a:tc>
                  <a:txBody>
                    <a:bodyPr/>
                    <a:lstStyle/>
                    <a:p>
                      <a:pPr marL="180000" algn="l"/>
                      <a:r>
                        <a:rPr lang="en-HK" sz="1400" b="1" dirty="0"/>
                        <a:t>Germany</a:t>
                      </a:r>
                      <a:endParaRPr lang="en-HK" sz="1400" b="1" dirty="0">
                        <a:latin typeface="Century Gothic" charset="0"/>
                        <a:ea typeface="Century Gothic" charset="0"/>
                        <a:cs typeface="Century Gothic" charset="0"/>
                      </a:endParaRPr>
                    </a:p>
                  </a:txBody>
                  <a:tcPr/>
                </a:tc>
                <a:tc>
                  <a:txBody>
                    <a:bodyPr/>
                    <a:lstStyle/>
                    <a:p>
                      <a:pPr algn="ctr"/>
                      <a:r>
                        <a:rPr lang="en-HK" sz="1400" b="1" dirty="0"/>
                        <a:t>1,573</a:t>
                      </a:r>
                      <a:endParaRPr lang="en-HK" sz="1400" b="1" dirty="0">
                        <a:latin typeface="Century Gothic" charset="0"/>
                        <a:ea typeface="Century Gothic" charset="0"/>
                        <a:cs typeface="Century Gothic" charset="0"/>
                      </a:endParaRPr>
                    </a:p>
                  </a:txBody>
                  <a:tcPr/>
                </a:tc>
                <a:tc>
                  <a:txBody>
                    <a:bodyPr/>
                    <a:lstStyle/>
                    <a:p>
                      <a:pPr algn="ctr"/>
                      <a:r>
                        <a:rPr lang="en-HK" sz="1400" b="1" dirty="0"/>
                        <a:t>18.91%</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335516999"/>
                  </a:ext>
                </a:extLst>
              </a:tr>
              <a:tr h="295286">
                <a:tc>
                  <a:txBody>
                    <a:bodyPr/>
                    <a:lstStyle/>
                    <a:p>
                      <a:pPr marL="180000" algn="l"/>
                      <a:r>
                        <a:rPr lang="en-HK" sz="1400" b="1" dirty="0"/>
                        <a:t>USA</a:t>
                      </a:r>
                      <a:endParaRPr lang="en-HK" sz="1400" b="1" dirty="0">
                        <a:latin typeface="Century Gothic" charset="0"/>
                        <a:ea typeface="Century Gothic" charset="0"/>
                        <a:cs typeface="Century Gothic" charset="0"/>
                      </a:endParaRPr>
                    </a:p>
                  </a:txBody>
                  <a:tcPr/>
                </a:tc>
                <a:tc>
                  <a:txBody>
                    <a:bodyPr/>
                    <a:lstStyle/>
                    <a:p>
                      <a:pPr algn="ctr"/>
                      <a:r>
                        <a:rPr lang="en-HK" sz="1400" b="1" dirty="0"/>
                        <a:t>350</a:t>
                      </a:r>
                      <a:endParaRPr lang="en-HK" sz="1400" b="1" dirty="0">
                        <a:latin typeface="Century Gothic" charset="0"/>
                        <a:ea typeface="Century Gothic" charset="0"/>
                        <a:cs typeface="Century Gothic" charset="0"/>
                      </a:endParaRPr>
                    </a:p>
                  </a:txBody>
                  <a:tcPr/>
                </a:tc>
                <a:tc>
                  <a:txBody>
                    <a:bodyPr/>
                    <a:lstStyle/>
                    <a:p>
                      <a:pPr algn="ctr"/>
                      <a:r>
                        <a:rPr lang="en-HK" sz="1400" b="1" dirty="0"/>
                        <a:t>1.06%</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070729769"/>
                  </a:ext>
                </a:extLst>
              </a:tr>
              <a:tr h="295286">
                <a:tc>
                  <a:txBody>
                    <a:bodyPr/>
                    <a:lstStyle/>
                    <a:p>
                      <a:pPr marL="180000" algn="l"/>
                      <a:r>
                        <a:rPr lang="en-HK" sz="1400" b="1" dirty="0"/>
                        <a:t>Japan</a:t>
                      </a:r>
                      <a:endParaRPr lang="en-HK" sz="1400" b="1" dirty="0">
                        <a:latin typeface="Century Gothic" charset="0"/>
                        <a:ea typeface="Century Gothic" charset="0"/>
                        <a:cs typeface="Century Gothic" charset="0"/>
                      </a:endParaRPr>
                    </a:p>
                  </a:txBody>
                  <a:tcPr/>
                </a:tc>
                <a:tc>
                  <a:txBody>
                    <a:bodyPr/>
                    <a:lstStyle/>
                    <a:p>
                      <a:pPr algn="ctr"/>
                      <a:r>
                        <a:rPr lang="en-HK" sz="1400" b="1" dirty="0"/>
                        <a:t>283</a:t>
                      </a:r>
                      <a:endParaRPr lang="en-HK" sz="1400" b="1" dirty="0">
                        <a:latin typeface="Century Gothic" charset="0"/>
                        <a:ea typeface="Century Gothic" charset="0"/>
                        <a:cs typeface="Century Gothic" charset="0"/>
                      </a:endParaRPr>
                    </a:p>
                  </a:txBody>
                  <a:tcPr/>
                </a:tc>
                <a:tc>
                  <a:txBody>
                    <a:bodyPr/>
                    <a:lstStyle/>
                    <a:p>
                      <a:pPr algn="ctr"/>
                      <a:r>
                        <a:rPr lang="en-HK" sz="1400" b="1" dirty="0"/>
                        <a:t>2.25%</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2193344193"/>
                  </a:ext>
                </a:extLst>
              </a:tr>
              <a:tr h="295286">
                <a:tc>
                  <a:txBody>
                    <a:bodyPr/>
                    <a:lstStyle/>
                    <a:p>
                      <a:pPr marL="180000" algn="l"/>
                      <a:r>
                        <a:rPr lang="en-HK" sz="1400" b="1" dirty="0"/>
                        <a:t>Austria</a:t>
                      </a:r>
                      <a:endParaRPr lang="en-HK" sz="1400" b="1" dirty="0">
                        <a:latin typeface="Century Gothic" charset="0"/>
                        <a:ea typeface="Century Gothic" charset="0"/>
                        <a:cs typeface="Century Gothic" charset="0"/>
                      </a:endParaRPr>
                    </a:p>
                  </a:txBody>
                  <a:tcPr/>
                </a:tc>
                <a:tc>
                  <a:txBody>
                    <a:bodyPr/>
                    <a:lstStyle/>
                    <a:p>
                      <a:pPr algn="ctr"/>
                      <a:r>
                        <a:rPr lang="en-HK" sz="1400" b="1" dirty="0"/>
                        <a:t>171</a:t>
                      </a:r>
                      <a:endParaRPr lang="en-HK" sz="1400" b="1" dirty="0">
                        <a:latin typeface="Century Gothic" charset="0"/>
                        <a:ea typeface="Century Gothic" charset="0"/>
                        <a:cs typeface="Century Gothic" charset="0"/>
                      </a:endParaRPr>
                    </a:p>
                  </a:txBody>
                  <a:tcPr/>
                </a:tc>
                <a:tc>
                  <a:txBody>
                    <a:bodyPr/>
                    <a:lstStyle/>
                    <a:p>
                      <a:pPr algn="ctr"/>
                      <a:r>
                        <a:rPr lang="en-HK" sz="1400" b="1" dirty="0"/>
                        <a:t>19.19%</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2604070670"/>
                  </a:ext>
                </a:extLst>
              </a:tr>
              <a:tr h="295286">
                <a:tc>
                  <a:txBody>
                    <a:bodyPr/>
                    <a:lstStyle/>
                    <a:p>
                      <a:pPr marL="180000" algn="l"/>
                      <a:r>
                        <a:rPr lang="en-HK" sz="1400" b="1" dirty="0"/>
                        <a:t>Switzerland</a:t>
                      </a:r>
                      <a:endParaRPr lang="en-HK" sz="1400" b="1" dirty="0">
                        <a:latin typeface="Century Gothic" charset="0"/>
                        <a:ea typeface="Century Gothic" charset="0"/>
                        <a:cs typeface="Century Gothic" charset="0"/>
                      </a:endParaRPr>
                    </a:p>
                  </a:txBody>
                  <a:tcPr/>
                </a:tc>
                <a:tc>
                  <a:txBody>
                    <a:bodyPr/>
                    <a:lstStyle/>
                    <a:p>
                      <a:pPr algn="ctr"/>
                      <a:r>
                        <a:rPr lang="en-HK" sz="1400" b="1" dirty="0"/>
                        <a:t>171</a:t>
                      </a:r>
                      <a:endParaRPr lang="en-HK" sz="1400" b="1" dirty="0">
                        <a:latin typeface="Century Gothic" charset="0"/>
                        <a:ea typeface="Century Gothic" charset="0"/>
                        <a:cs typeface="Century Gothic" charset="0"/>
                      </a:endParaRPr>
                    </a:p>
                  </a:txBody>
                  <a:tcPr/>
                </a:tc>
                <a:tc>
                  <a:txBody>
                    <a:bodyPr/>
                    <a:lstStyle/>
                    <a:p>
                      <a:pPr algn="ctr"/>
                      <a:r>
                        <a:rPr lang="en-HK" sz="1400" b="1" dirty="0"/>
                        <a:t>19.84%</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680969144"/>
                  </a:ext>
                </a:extLst>
              </a:tr>
              <a:tr h="295286">
                <a:tc>
                  <a:txBody>
                    <a:bodyPr/>
                    <a:lstStyle/>
                    <a:p>
                      <a:pPr marL="180000" algn="l"/>
                      <a:r>
                        <a:rPr lang="en-HK" sz="1400" b="1" dirty="0"/>
                        <a:t>France</a:t>
                      </a:r>
                      <a:endParaRPr lang="en-HK" sz="1400" b="1" dirty="0">
                        <a:latin typeface="Century Gothic" charset="0"/>
                        <a:ea typeface="Century Gothic" charset="0"/>
                        <a:cs typeface="Century Gothic" charset="0"/>
                      </a:endParaRPr>
                    </a:p>
                  </a:txBody>
                  <a:tcPr/>
                </a:tc>
                <a:tc>
                  <a:txBody>
                    <a:bodyPr/>
                    <a:lstStyle/>
                    <a:p>
                      <a:pPr algn="ctr"/>
                      <a:r>
                        <a:rPr lang="en-HK" sz="1400" b="1" dirty="0"/>
                        <a:t>111</a:t>
                      </a:r>
                      <a:endParaRPr lang="en-HK" sz="1400" b="1" dirty="0">
                        <a:latin typeface="Century Gothic" charset="0"/>
                        <a:ea typeface="Century Gothic" charset="0"/>
                        <a:cs typeface="Century Gothic" charset="0"/>
                      </a:endParaRPr>
                    </a:p>
                  </a:txBody>
                  <a:tcPr/>
                </a:tc>
                <a:tc>
                  <a:txBody>
                    <a:bodyPr/>
                    <a:lstStyle/>
                    <a:p>
                      <a:pPr algn="ctr"/>
                      <a:r>
                        <a:rPr lang="en-HK" sz="1400" b="1" dirty="0"/>
                        <a:t>1.65%</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853501337"/>
                  </a:ext>
                </a:extLst>
              </a:tr>
              <a:tr h="295286">
                <a:tc>
                  <a:txBody>
                    <a:bodyPr/>
                    <a:lstStyle/>
                    <a:p>
                      <a:pPr marL="180000" algn="l"/>
                      <a:r>
                        <a:rPr lang="en-HK" sz="1400" b="1" dirty="0"/>
                        <a:t>Italy</a:t>
                      </a:r>
                      <a:endParaRPr lang="en-HK" sz="1400" b="1" dirty="0">
                        <a:latin typeface="Century Gothic" charset="0"/>
                        <a:ea typeface="Century Gothic" charset="0"/>
                        <a:cs typeface="Century Gothic" charset="0"/>
                      </a:endParaRPr>
                    </a:p>
                  </a:txBody>
                  <a:tcPr/>
                </a:tc>
                <a:tc>
                  <a:txBody>
                    <a:bodyPr/>
                    <a:lstStyle/>
                    <a:p>
                      <a:pPr algn="ctr"/>
                      <a:r>
                        <a:rPr lang="en-HK" sz="1400" b="1" dirty="0"/>
                        <a:t>102</a:t>
                      </a:r>
                      <a:endParaRPr lang="en-HK" sz="1400" b="1" dirty="0">
                        <a:latin typeface="Century Gothic" charset="0"/>
                        <a:ea typeface="Century Gothic" charset="0"/>
                        <a:cs typeface="Century Gothic" charset="0"/>
                      </a:endParaRPr>
                    </a:p>
                  </a:txBody>
                  <a:tcPr/>
                </a:tc>
                <a:tc>
                  <a:txBody>
                    <a:bodyPr/>
                    <a:lstStyle/>
                    <a:p>
                      <a:pPr algn="ctr"/>
                      <a:r>
                        <a:rPr lang="en-HK" sz="1400" b="1" dirty="0"/>
                        <a:t>1.69%</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4033829704"/>
                  </a:ext>
                </a:extLst>
              </a:tr>
              <a:tr h="295286">
                <a:tc>
                  <a:txBody>
                    <a:bodyPr/>
                    <a:lstStyle/>
                    <a:p>
                      <a:pPr marL="180000" algn="l"/>
                      <a:r>
                        <a:rPr lang="en-HK" sz="1400" b="1" dirty="0"/>
                        <a:t>China</a:t>
                      </a:r>
                      <a:endParaRPr lang="en-HK" sz="1400" b="1" dirty="0">
                        <a:latin typeface="Century Gothic" charset="0"/>
                        <a:ea typeface="Century Gothic" charset="0"/>
                        <a:cs typeface="Century Gothic" charset="0"/>
                      </a:endParaRPr>
                    </a:p>
                  </a:txBody>
                  <a:tcPr/>
                </a:tc>
                <a:tc>
                  <a:txBody>
                    <a:bodyPr/>
                    <a:lstStyle/>
                    <a:p>
                      <a:pPr algn="ctr"/>
                      <a:r>
                        <a:rPr lang="en-HK" sz="1400" b="1" dirty="0"/>
                        <a:t>97</a:t>
                      </a:r>
                      <a:endParaRPr lang="en-HK" sz="1400" b="1" dirty="0">
                        <a:latin typeface="Century Gothic" charset="0"/>
                        <a:ea typeface="Century Gothic" charset="0"/>
                        <a:cs typeface="Century Gothic" charset="0"/>
                      </a:endParaRPr>
                    </a:p>
                  </a:txBody>
                  <a:tcPr/>
                </a:tc>
                <a:tc>
                  <a:txBody>
                    <a:bodyPr/>
                    <a:lstStyle/>
                    <a:p>
                      <a:pPr algn="ctr"/>
                      <a:r>
                        <a:rPr lang="en-HK" sz="1400" b="1" dirty="0"/>
                        <a:t>0.07%</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4130795521"/>
                  </a:ext>
                </a:extLst>
              </a:tr>
              <a:tr h="288175">
                <a:tc>
                  <a:txBody>
                    <a:bodyPr/>
                    <a:lstStyle/>
                    <a:p>
                      <a:pPr marL="180000" algn="l"/>
                      <a:r>
                        <a:rPr lang="en-HK" sz="1400" b="1" dirty="0"/>
                        <a:t>U K</a:t>
                      </a:r>
                      <a:endParaRPr lang="en-HK" sz="1400" b="1" dirty="0">
                        <a:latin typeface="Century Gothic" charset="0"/>
                        <a:ea typeface="Century Gothic" charset="0"/>
                        <a:cs typeface="Century Gothic" charset="0"/>
                      </a:endParaRPr>
                    </a:p>
                  </a:txBody>
                  <a:tcPr/>
                </a:tc>
                <a:tc>
                  <a:txBody>
                    <a:bodyPr/>
                    <a:lstStyle/>
                    <a:p>
                      <a:pPr algn="ctr"/>
                      <a:r>
                        <a:rPr lang="en-HK" sz="1400" b="1" dirty="0"/>
                        <a:t>74</a:t>
                      </a:r>
                      <a:endParaRPr lang="en-HK" sz="1400" b="1" dirty="0">
                        <a:latin typeface="Century Gothic" charset="0"/>
                        <a:ea typeface="Century Gothic" charset="0"/>
                        <a:cs typeface="Century Gothic" charset="0"/>
                      </a:endParaRPr>
                    </a:p>
                  </a:txBody>
                  <a:tcPr/>
                </a:tc>
                <a:tc>
                  <a:txBody>
                    <a:bodyPr/>
                    <a:lstStyle/>
                    <a:p>
                      <a:pPr algn="ctr"/>
                      <a:r>
                        <a:rPr lang="en-HK" sz="1400" b="1" dirty="0"/>
                        <a:t>1.11%</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2043376550"/>
                  </a:ext>
                </a:extLst>
              </a:tr>
              <a:tr h="294731">
                <a:tc>
                  <a:txBody>
                    <a:bodyPr/>
                    <a:lstStyle/>
                    <a:p>
                      <a:pPr marL="180000" algn="l"/>
                      <a:r>
                        <a:rPr lang="en-HK" sz="1400" b="1" dirty="0"/>
                        <a:t>Netherlands</a:t>
                      </a:r>
                      <a:endParaRPr lang="en-HK" sz="1400" b="1" dirty="0">
                        <a:latin typeface="Century Gothic" charset="0"/>
                        <a:ea typeface="Century Gothic" charset="0"/>
                        <a:cs typeface="Century Gothic" charset="0"/>
                      </a:endParaRPr>
                    </a:p>
                  </a:txBody>
                  <a:tcPr/>
                </a:tc>
                <a:tc>
                  <a:txBody>
                    <a:bodyPr/>
                    <a:lstStyle/>
                    <a:p>
                      <a:pPr algn="ctr"/>
                      <a:r>
                        <a:rPr lang="en-HK" sz="1400" b="1" dirty="0"/>
                        <a:t>38</a:t>
                      </a:r>
                      <a:endParaRPr lang="en-HK" sz="1400" b="1" dirty="0">
                        <a:latin typeface="Century Gothic" charset="0"/>
                        <a:ea typeface="Century Gothic" charset="0"/>
                        <a:cs typeface="Century Gothic" charset="0"/>
                      </a:endParaRPr>
                    </a:p>
                  </a:txBody>
                  <a:tcPr/>
                </a:tc>
                <a:tc>
                  <a:txBody>
                    <a:bodyPr/>
                    <a:lstStyle/>
                    <a:p>
                      <a:pPr algn="ctr"/>
                      <a:r>
                        <a:rPr lang="en-HK" sz="1400" b="1" dirty="0"/>
                        <a:t>2.17%</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753010815"/>
                  </a:ext>
                </a:extLst>
              </a:tr>
              <a:tr h="294731">
                <a:tc>
                  <a:txBody>
                    <a:bodyPr/>
                    <a:lstStyle/>
                    <a:p>
                      <a:pPr marL="180000" algn="l"/>
                      <a:r>
                        <a:rPr lang="en-HK" sz="1400" b="1" dirty="0">
                          <a:latin typeface="Century Gothic" charset="0"/>
                          <a:ea typeface="Century Gothic" charset="0"/>
                          <a:cs typeface="Century Gothic" charset="0"/>
                        </a:rPr>
                        <a:t>Total</a:t>
                      </a:r>
                    </a:p>
                  </a:txBody>
                  <a:tcPr/>
                </a:tc>
                <a:tc>
                  <a:txBody>
                    <a:bodyPr/>
                    <a:lstStyle/>
                    <a:p>
                      <a:pPr algn="ctr"/>
                      <a:r>
                        <a:rPr lang="en-HK" sz="1400" b="1" dirty="0">
                          <a:latin typeface="Century Gothic" charset="0"/>
                          <a:ea typeface="Century Gothic" charset="0"/>
                          <a:cs typeface="Century Gothic" charset="0"/>
                        </a:rPr>
                        <a:t>2,970</a:t>
                      </a:r>
                    </a:p>
                  </a:txBody>
                  <a:tcPr/>
                </a:tc>
                <a:tc>
                  <a:txBody>
                    <a:bodyPr/>
                    <a:lstStyle/>
                    <a:p>
                      <a:pPr algn="ct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4085444202"/>
                  </a:ext>
                </a:extLst>
              </a:tr>
            </a:tbl>
          </a:graphicData>
        </a:graphic>
      </p:graphicFrame>
      <p:graphicFrame>
        <p:nvGraphicFramePr>
          <p:cNvPr id="21" name="Table 20">
            <a:extLst>
              <a:ext uri="{FF2B5EF4-FFF2-40B4-BE49-F238E27FC236}">
                <a16:creationId xmlns:a16="http://schemas.microsoft.com/office/drawing/2014/main" id="{239DBDD3-EFC7-A553-7718-5545996A998A}"/>
              </a:ext>
            </a:extLst>
          </p:cNvPr>
          <p:cNvGraphicFramePr>
            <a:graphicFrameLocks noGrp="1"/>
          </p:cNvGraphicFramePr>
          <p:nvPr>
            <p:extLst>
              <p:ext uri="{D42A27DB-BD31-4B8C-83A1-F6EECF244321}">
                <p14:modId xmlns:p14="http://schemas.microsoft.com/office/powerpoint/2010/main" val="1665892228"/>
              </p:ext>
            </p:extLst>
          </p:nvPr>
        </p:nvGraphicFramePr>
        <p:xfrm>
          <a:off x="4031673" y="0"/>
          <a:ext cx="4039985" cy="4084320"/>
        </p:xfrm>
        <a:graphic>
          <a:graphicData uri="http://schemas.openxmlformats.org/drawingml/2006/table">
            <a:tbl>
              <a:tblPr firstRow="1" bandRow="1">
                <a:tableStyleId>{93296810-A885-4BE3-A3E7-6D5BEEA58F35}</a:tableStyleId>
              </a:tblPr>
              <a:tblGrid>
                <a:gridCol w="1424645">
                  <a:extLst>
                    <a:ext uri="{9D8B030D-6E8A-4147-A177-3AD203B41FA5}">
                      <a16:colId xmlns:a16="http://schemas.microsoft.com/office/drawing/2014/main" val="3051972661"/>
                    </a:ext>
                  </a:extLst>
                </a:gridCol>
                <a:gridCol w="1279899">
                  <a:extLst>
                    <a:ext uri="{9D8B030D-6E8A-4147-A177-3AD203B41FA5}">
                      <a16:colId xmlns:a16="http://schemas.microsoft.com/office/drawing/2014/main" val="1028251283"/>
                    </a:ext>
                  </a:extLst>
                </a:gridCol>
                <a:gridCol w="1335441">
                  <a:extLst>
                    <a:ext uri="{9D8B030D-6E8A-4147-A177-3AD203B41FA5}">
                      <a16:colId xmlns:a16="http://schemas.microsoft.com/office/drawing/2014/main" val="1641294983"/>
                    </a:ext>
                  </a:extLst>
                </a:gridCol>
              </a:tblGrid>
              <a:tr h="728838">
                <a:tc>
                  <a:txBody>
                    <a:bodyPr/>
                    <a:lstStyle/>
                    <a:p>
                      <a:pPr algn="ctr"/>
                      <a:r>
                        <a:rPr lang="en-HK" sz="1400" dirty="0">
                          <a:solidFill>
                            <a:srgbClr val="FFFF00"/>
                          </a:solidFill>
                        </a:rPr>
                        <a:t>Unicorn</a:t>
                      </a:r>
                      <a:r>
                        <a:rPr lang="en-HK" sz="1400" dirty="0">
                          <a:solidFill>
                            <a:schemeClr val="tx1"/>
                          </a:solidFill>
                        </a:rPr>
                        <a:t> Companies</a:t>
                      </a:r>
                    </a:p>
                    <a:p>
                      <a:pPr algn="ctr"/>
                      <a:r>
                        <a:rPr lang="en-HK" sz="1400" dirty="0">
                          <a:solidFill>
                            <a:schemeClr val="tx1"/>
                          </a:solidFill>
                        </a:rPr>
                        <a:t>Country</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solidFill>
                            <a:schemeClr val="tx1"/>
                          </a:solidFill>
                        </a:rPr>
                        <a:t>No. of Unicorn Companies</a:t>
                      </a:r>
                      <a:endParaRPr lang="en-HK" sz="1400" dirty="0">
                        <a:solidFill>
                          <a:schemeClr val="tx1"/>
                        </a:solidFill>
                        <a:latin typeface="Century Gothic" charset="0"/>
                        <a:ea typeface="Century Gothic" charset="0"/>
                        <a:cs typeface="Century Gothic" charset="0"/>
                      </a:endParaRPr>
                    </a:p>
                  </a:txBody>
                  <a:tcPr/>
                </a:tc>
                <a:tc>
                  <a:txBody>
                    <a:bodyPr/>
                    <a:lstStyle/>
                    <a:p>
                      <a:pPr algn="ctr"/>
                      <a:endParaRPr lang="en-HK" sz="1400" dirty="0">
                        <a:solidFill>
                          <a:schemeClr val="tx1"/>
                        </a:solidFill>
                        <a:latin typeface="Century Gothic" charset="0"/>
                        <a:ea typeface="Century Gothic" charset="0"/>
                        <a:cs typeface="Century Gothic" charset="0"/>
                      </a:endParaRPr>
                    </a:p>
                    <a:p>
                      <a:pPr algn="ctr"/>
                      <a:endParaRPr lang="en-HK" sz="1400" dirty="0">
                        <a:solidFill>
                          <a:schemeClr val="tx1"/>
                        </a:solidFill>
                        <a:latin typeface="Century Gothic" charset="0"/>
                        <a:ea typeface="Century Gothic" charset="0"/>
                        <a:cs typeface="Century Gothic" charset="0"/>
                      </a:endParaRPr>
                    </a:p>
                    <a:p>
                      <a:pPr algn="ctr"/>
                      <a:r>
                        <a:rPr lang="en-HK" sz="1400" dirty="0">
                          <a:solidFill>
                            <a:schemeClr val="tx1"/>
                          </a:solidFill>
                          <a:latin typeface="Century Gothic" charset="0"/>
                          <a:ea typeface="Century Gothic" charset="0"/>
                          <a:cs typeface="Century Gothic" charset="0"/>
                        </a:rPr>
                        <a:t>%</a:t>
                      </a:r>
                    </a:p>
                  </a:txBody>
                  <a:tcPr/>
                </a:tc>
                <a:extLst>
                  <a:ext uri="{0D108BD9-81ED-4DB2-BD59-A6C34878D82A}">
                    <a16:rowId xmlns:a16="http://schemas.microsoft.com/office/drawing/2014/main" val="3481521646"/>
                  </a:ext>
                </a:extLst>
              </a:tr>
              <a:tr h="303683">
                <a:tc>
                  <a:txBody>
                    <a:bodyPr/>
                    <a:lstStyle/>
                    <a:p>
                      <a:pPr marL="180000" algn="l"/>
                      <a:r>
                        <a:rPr lang="en-HK" sz="1400" b="1" dirty="0">
                          <a:latin typeface="Century Gothic" charset="0"/>
                          <a:ea typeface="Century Gothic" charset="0"/>
                          <a:cs typeface="Century Gothic" charset="0"/>
                        </a:rPr>
                        <a:t>USA</a:t>
                      </a:r>
                    </a:p>
                  </a:txBody>
                  <a:tcPr/>
                </a:tc>
                <a:tc>
                  <a:txBody>
                    <a:bodyPr/>
                    <a:lstStyle/>
                    <a:p>
                      <a:pPr algn="ctr"/>
                      <a:r>
                        <a:rPr lang="en-HK" sz="1400" b="1" dirty="0">
                          <a:latin typeface="Century Gothic" charset="0"/>
                          <a:ea typeface="Century Gothic" charset="0"/>
                          <a:cs typeface="Century Gothic" charset="0"/>
                        </a:rPr>
                        <a:t>656</a:t>
                      </a:r>
                    </a:p>
                  </a:txBody>
                  <a:tcPr/>
                </a:tc>
                <a:tc>
                  <a:txBody>
                    <a:bodyPr/>
                    <a:lstStyle/>
                    <a:p>
                      <a:pPr algn="ctr"/>
                      <a:r>
                        <a:rPr lang="en-HK" sz="1400" b="1" dirty="0"/>
                        <a:t>60.68%</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2842775892"/>
                  </a:ext>
                </a:extLst>
              </a:tr>
              <a:tr h="303683">
                <a:tc>
                  <a:txBody>
                    <a:bodyPr/>
                    <a:lstStyle/>
                    <a:p>
                      <a:pPr marL="180000" algn="l"/>
                      <a:r>
                        <a:rPr lang="en-HK" sz="1400" b="1" dirty="0"/>
                        <a:t>China</a:t>
                      </a:r>
                    </a:p>
                  </a:txBody>
                  <a:tcPr/>
                </a:tc>
                <a:tc>
                  <a:txBody>
                    <a:bodyPr/>
                    <a:lstStyle/>
                    <a:p>
                      <a:pPr algn="ctr"/>
                      <a:r>
                        <a:rPr lang="en-HK" sz="1400" b="1" dirty="0">
                          <a:latin typeface="Century Gothic" charset="0"/>
                          <a:ea typeface="Century Gothic" charset="0"/>
                          <a:cs typeface="Century Gothic" charset="0"/>
                        </a:rPr>
                        <a:t>172</a:t>
                      </a:r>
                    </a:p>
                  </a:txBody>
                  <a:tcPr/>
                </a:tc>
                <a:tc>
                  <a:txBody>
                    <a:bodyPr/>
                    <a:lstStyle/>
                    <a:p>
                      <a:pPr algn="ctr"/>
                      <a:r>
                        <a:rPr lang="en-HK" sz="1400" b="1" dirty="0"/>
                        <a:t>15.91%</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580240101"/>
                  </a:ext>
                </a:extLst>
              </a:tr>
              <a:tr h="303683">
                <a:tc>
                  <a:txBody>
                    <a:bodyPr/>
                    <a:lstStyle/>
                    <a:p>
                      <a:pPr marL="180000" algn="l"/>
                      <a:r>
                        <a:rPr lang="en-HK" sz="1400" b="1" dirty="0">
                          <a:latin typeface="Century Gothic" charset="0"/>
                          <a:ea typeface="Century Gothic" charset="0"/>
                          <a:cs typeface="Century Gothic" charset="0"/>
                        </a:rPr>
                        <a:t>India</a:t>
                      </a:r>
                    </a:p>
                  </a:txBody>
                  <a:tcPr/>
                </a:tc>
                <a:tc>
                  <a:txBody>
                    <a:bodyPr/>
                    <a:lstStyle/>
                    <a:p>
                      <a:pPr algn="ctr"/>
                      <a:r>
                        <a:rPr lang="en-HK" sz="1400" b="1" dirty="0">
                          <a:latin typeface="Century Gothic" charset="0"/>
                          <a:ea typeface="Century Gothic" charset="0"/>
                          <a:cs typeface="Century Gothic" charset="0"/>
                        </a:rPr>
                        <a:t>70</a:t>
                      </a:r>
                    </a:p>
                  </a:txBody>
                  <a:tcPr/>
                </a:tc>
                <a:tc>
                  <a:txBody>
                    <a:bodyPr/>
                    <a:lstStyle/>
                    <a:p>
                      <a:pPr algn="ctr"/>
                      <a:r>
                        <a:rPr lang="en-HK" sz="1400" b="1" dirty="0"/>
                        <a:t>6.47%</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041558275"/>
                  </a:ext>
                </a:extLst>
              </a:tr>
              <a:tr h="303683">
                <a:tc>
                  <a:txBody>
                    <a:bodyPr/>
                    <a:lstStyle/>
                    <a:p>
                      <a:pPr marL="180000" algn="l"/>
                      <a:r>
                        <a:rPr lang="en-HK" sz="1400" b="1" dirty="0">
                          <a:latin typeface="Century Gothic" charset="0"/>
                          <a:ea typeface="Century Gothic" charset="0"/>
                          <a:cs typeface="Century Gothic" charset="0"/>
                        </a:rPr>
                        <a:t>U K</a:t>
                      </a:r>
                    </a:p>
                  </a:txBody>
                  <a:tcPr/>
                </a:tc>
                <a:tc>
                  <a:txBody>
                    <a:bodyPr/>
                    <a:lstStyle/>
                    <a:p>
                      <a:pPr algn="ctr"/>
                      <a:r>
                        <a:rPr lang="en-HK" sz="1400" b="1" dirty="0">
                          <a:latin typeface="Century Gothic" charset="0"/>
                          <a:ea typeface="Century Gothic" charset="0"/>
                          <a:cs typeface="Century Gothic" charset="0"/>
                        </a:rPr>
                        <a:t>52</a:t>
                      </a:r>
                    </a:p>
                  </a:txBody>
                  <a:tcPr/>
                </a:tc>
                <a:tc>
                  <a:txBody>
                    <a:bodyPr/>
                    <a:lstStyle/>
                    <a:p>
                      <a:pPr algn="ctr"/>
                      <a:r>
                        <a:rPr lang="en-HK" sz="1400" b="1" dirty="0"/>
                        <a:t>4.81%</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310627629"/>
                  </a:ext>
                </a:extLst>
              </a:tr>
              <a:tr h="303683">
                <a:tc>
                  <a:txBody>
                    <a:bodyPr/>
                    <a:lstStyle/>
                    <a:p>
                      <a:pPr marL="180000" algn="l"/>
                      <a:r>
                        <a:rPr lang="en-HK" sz="1400" b="1" dirty="0">
                          <a:latin typeface="Century Gothic" charset="0"/>
                          <a:ea typeface="Century Gothic" charset="0"/>
                          <a:cs typeface="Century Gothic" charset="0"/>
                        </a:rPr>
                        <a:t>Germany</a:t>
                      </a:r>
                    </a:p>
                  </a:txBody>
                  <a:tcPr/>
                </a:tc>
                <a:tc>
                  <a:txBody>
                    <a:bodyPr/>
                    <a:lstStyle/>
                    <a:p>
                      <a:pPr algn="ctr"/>
                      <a:r>
                        <a:rPr lang="en-HK" sz="1400" b="1" dirty="0">
                          <a:latin typeface="Century Gothic" charset="0"/>
                          <a:ea typeface="Century Gothic" charset="0"/>
                          <a:cs typeface="Century Gothic" charset="0"/>
                        </a:rPr>
                        <a:t>30</a:t>
                      </a:r>
                    </a:p>
                  </a:txBody>
                  <a:tcPr/>
                </a:tc>
                <a:tc>
                  <a:txBody>
                    <a:bodyPr/>
                    <a:lstStyle/>
                    <a:p>
                      <a:pPr algn="ctr"/>
                      <a:r>
                        <a:rPr lang="en-HK" sz="1400" b="1" dirty="0"/>
                        <a:t>2.78%</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680060028"/>
                  </a:ext>
                </a:extLst>
              </a:tr>
              <a:tr h="303683">
                <a:tc>
                  <a:txBody>
                    <a:bodyPr/>
                    <a:lstStyle/>
                    <a:p>
                      <a:pPr marL="180000" algn="l"/>
                      <a:r>
                        <a:rPr lang="en-HK" sz="1400" b="1" dirty="0"/>
                        <a:t>France</a:t>
                      </a:r>
                      <a:endParaRPr lang="en-HK" sz="1400" b="1" dirty="0">
                        <a:latin typeface="Century Gothic" charset="0"/>
                        <a:ea typeface="Century Gothic" charset="0"/>
                        <a:cs typeface="Century Gothic" charset="0"/>
                      </a:endParaRPr>
                    </a:p>
                  </a:txBody>
                  <a:tcPr/>
                </a:tc>
                <a:tc>
                  <a:txBody>
                    <a:bodyPr/>
                    <a:lstStyle/>
                    <a:p>
                      <a:pPr algn="ctr"/>
                      <a:r>
                        <a:rPr lang="en-HK" sz="1400" b="1" dirty="0">
                          <a:latin typeface="Century Gothic" charset="0"/>
                          <a:ea typeface="Century Gothic" charset="0"/>
                          <a:cs typeface="Century Gothic" charset="0"/>
                        </a:rPr>
                        <a:t>25</a:t>
                      </a:r>
                    </a:p>
                  </a:txBody>
                  <a:tcPr/>
                </a:tc>
                <a:tc>
                  <a:txBody>
                    <a:bodyPr/>
                    <a:lstStyle/>
                    <a:p>
                      <a:pPr algn="ctr"/>
                      <a:r>
                        <a:rPr lang="en-HK" sz="1400" b="1" dirty="0"/>
                        <a:t>2.31%</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622076504"/>
                  </a:ext>
                </a:extLst>
              </a:tr>
              <a:tr h="303683">
                <a:tc>
                  <a:txBody>
                    <a:bodyPr/>
                    <a:lstStyle/>
                    <a:p>
                      <a:pPr marL="180000" algn="l"/>
                      <a:r>
                        <a:rPr lang="en-HK" sz="1400" b="1" dirty="0"/>
                        <a:t>Israel</a:t>
                      </a:r>
                      <a:endParaRPr lang="en-HK" sz="1400" b="1" dirty="0">
                        <a:latin typeface="Century Gothic" charset="0"/>
                        <a:ea typeface="Century Gothic" charset="0"/>
                        <a:cs typeface="Century Gothic" charset="0"/>
                      </a:endParaRPr>
                    </a:p>
                  </a:txBody>
                  <a:tcPr/>
                </a:tc>
                <a:tc>
                  <a:txBody>
                    <a:bodyPr/>
                    <a:lstStyle/>
                    <a:p>
                      <a:pPr algn="ctr"/>
                      <a:r>
                        <a:rPr lang="en-HK" sz="1400" b="1" dirty="0">
                          <a:latin typeface="Century Gothic" charset="0"/>
                          <a:ea typeface="Century Gothic" charset="0"/>
                          <a:cs typeface="Century Gothic" charset="0"/>
                        </a:rPr>
                        <a:t>24</a:t>
                      </a:r>
                    </a:p>
                  </a:txBody>
                  <a:tcPr/>
                </a:tc>
                <a:tc>
                  <a:txBody>
                    <a:bodyPr/>
                    <a:lstStyle/>
                    <a:p>
                      <a:pPr algn="ctr"/>
                      <a:r>
                        <a:rPr lang="en-HK" sz="1400" b="1" dirty="0"/>
                        <a:t>2.22%</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024478070"/>
                  </a:ext>
                </a:extLst>
              </a:tr>
              <a:tr h="303683">
                <a:tc>
                  <a:txBody>
                    <a:bodyPr/>
                    <a:lstStyle/>
                    <a:p>
                      <a:pPr marL="180000" algn="l"/>
                      <a:r>
                        <a:rPr lang="en-HK" sz="1400" b="1" dirty="0">
                          <a:latin typeface="Century Gothic" charset="0"/>
                          <a:ea typeface="Century Gothic" charset="0"/>
                          <a:cs typeface="Century Gothic" charset="0"/>
                        </a:rPr>
                        <a:t>Canada</a:t>
                      </a:r>
                    </a:p>
                  </a:txBody>
                  <a:tcPr/>
                </a:tc>
                <a:tc>
                  <a:txBody>
                    <a:bodyPr/>
                    <a:lstStyle/>
                    <a:p>
                      <a:pPr algn="ctr"/>
                      <a:r>
                        <a:rPr lang="en-HK" sz="1400" b="1" dirty="0">
                          <a:latin typeface="Century Gothic" charset="0"/>
                          <a:ea typeface="Century Gothic" charset="0"/>
                          <a:cs typeface="Century Gothic" charset="0"/>
                        </a:rPr>
                        <a:t>21</a:t>
                      </a:r>
                    </a:p>
                  </a:txBody>
                  <a:tcPr/>
                </a:tc>
                <a:tc>
                  <a:txBody>
                    <a:bodyPr/>
                    <a:lstStyle/>
                    <a:p>
                      <a:pPr algn="ctr"/>
                      <a:r>
                        <a:rPr lang="en-HK" sz="1400" b="1" dirty="0"/>
                        <a:t>1.94%</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3330196817"/>
                  </a:ext>
                </a:extLst>
              </a:tr>
              <a:tr h="303683">
                <a:tc>
                  <a:txBody>
                    <a:bodyPr/>
                    <a:lstStyle/>
                    <a:p>
                      <a:pPr marL="180000" algn="l"/>
                      <a:r>
                        <a:rPr lang="en-HK" sz="1400" b="1" dirty="0">
                          <a:latin typeface="Century Gothic" charset="0"/>
                          <a:ea typeface="Century Gothic" charset="0"/>
                          <a:cs typeface="Century Gothic" charset="0"/>
                        </a:rPr>
                        <a:t>Brazil</a:t>
                      </a:r>
                    </a:p>
                  </a:txBody>
                  <a:tcPr/>
                </a:tc>
                <a:tc>
                  <a:txBody>
                    <a:bodyPr/>
                    <a:lstStyle/>
                    <a:p>
                      <a:pPr algn="ctr"/>
                      <a:r>
                        <a:rPr lang="en-HK" sz="1400" b="1" dirty="0">
                          <a:latin typeface="Century Gothic" charset="0"/>
                          <a:ea typeface="Century Gothic" charset="0"/>
                          <a:cs typeface="Century Gothic" charset="0"/>
                        </a:rPr>
                        <a:t>16</a:t>
                      </a:r>
                    </a:p>
                  </a:txBody>
                  <a:tcPr/>
                </a:tc>
                <a:tc>
                  <a:txBody>
                    <a:bodyPr/>
                    <a:lstStyle/>
                    <a:p>
                      <a:pPr algn="ctr"/>
                      <a:r>
                        <a:rPr lang="en-HK" sz="1400" b="1" dirty="0"/>
                        <a:t>1.48%</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538048712"/>
                  </a:ext>
                </a:extLst>
              </a:tr>
              <a:tr h="303683">
                <a:tc>
                  <a:txBody>
                    <a:bodyPr/>
                    <a:lstStyle/>
                    <a:p>
                      <a:pPr marL="180000" algn="l"/>
                      <a:r>
                        <a:rPr lang="en-HK" sz="1400" b="1" dirty="0">
                          <a:latin typeface="Century Gothic" charset="0"/>
                          <a:ea typeface="Century Gothic" charset="0"/>
                          <a:cs typeface="Century Gothic" charset="0"/>
                        </a:rPr>
                        <a:t>Singapore</a:t>
                      </a:r>
                    </a:p>
                  </a:txBody>
                  <a:tcPr/>
                </a:tc>
                <a:tc>
                  <a:txBody>
                    <a:bodyPr/>
                    <a:lstStyle/>
                    <a:p>
                      <a:pPr algn="ctr"/>
                      <a:r>
                        <a:rPr lang="en-HK" sz="1400" b="1" dirty="0">
                          <a:latin typeface="Century Gothic" charset="0"/>
                          <a:ea typeface="Century Gothic" charset="0"/>
                          <a:cs typeface="Century Gothic" charset="0"/>
                        </a:rPr>
                        <a:t>15</a:t>
                      </a:r>
                    </a:p>
                  </a:txBody>
                  <a:tcPr/>
                </a:tc>
                <a:tc>
                  <a:txBody>
                    <a:bodyPr/>
                    <a:lstStyle/>
                    <a:p>
                      <a:pPr algn="ctr"/>
                      <a:r>
                        <a:rPr lang="en-HK" sz="1400" b="1" dirty="0"/>
                        <a:t>1.38%</a:t>
                      </a: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651011267"/>
                  </a:ext>
                </a:extLst>
              </a:tr>
              <a:tr h="303683">
                <a:tc>
                  <a:txBody>
                    <a:bodyPr/>
                    <a:lstStyle/>
                    <a:p>
                      <a:pPr marL="180000" algn="l"/>
                      <a:r>
                        <a:rPr lang="en-HK" sz="1400" b="1" dirty="0">
                          <a:latin typeface="Century Gothic" charset="0"/>
                          <a:ea typeface="Century Gothic" charset="0"/>
                          <a:cs typeface="Century Gothic" charset="0"/>
                        </a:rPr>
                        <a:t>Total</a:t>
                      </a:r>
                    </a:p>
                  </a:txBody>
                  <a:tcPr/>
                </a:tc>
                <a:tc>
                  <a:txBody>
                    <a:bodyPr/>
                    <a:lstStyle/>
                    <a:p>
                      <a:pPr algn="ctr"/>
                      <a:r>
                        <a:rPr lang="en-HK" sz="1400" b="1" dirty="0">
                          <a:latin typeface="Century Gothic" charset="0"/>
                          <a:ea typeface="Century Gothic" charset="0"/>
                          <a:cs typeface="Century Gothic" charset="0"/>
                        </a:rPr>
                        <a:t>1,081</a:t>
                      </a:r>
                    </a:p>
                  </a:txBody>
                  <a:tcPr/>
                </a:tc>
                <a:tc>
                  <a:txBody>
                    <a:bodyPr/>
                    <a:lstStyle/>
                    <a:p>
                      <a:pPr algn="ctr"/>
                      <a:endParaRPr lang="en-HK" sz="1400" b="1" dirty="0">
                        <a:latin typeface="Century Gothic" charset="0"/>
                        <a:ea typeface="Century Gothic" charset="0"/>
                        <a:cs typeface="Century Gothic" charset="0"/>
                      </a:endParaRPr>
                    </a:p>
                  </a:txBody>
                  <a:tcPr/>
                </a:tc>
                <a:extLst>
                  <a:ext uri="{0D108BD9-81ED-4DB2-BD59-A6C34878D82A}">
                    <a16:rowId xmlns:a16="http://schemas.microsoft.com/office/drawing/2014/main" val="1866494316"/>
                  </a:ext>
                </a:extLst>
              </a:tr>
            </a:tbl>
          </a:graphicData>
        </a:graphic>
      </p:graphicFrame>
    </p:spTree>
    <p:extLst>
      <p:ext uri="{BB962C8B-B14F-4D97-AF65-F5344CB8AC3E}">
        <p14:creationId xmlns:p14="http://schemas.microsoft.com/office/powerpoint/2010/main" val="3516289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867B-061B-3FC7-5C94-FF43CAC934D6}"/>
              </a:ext>
            </a:extLst>
          </p:cNvPr>
          <p:cNvSpPr>
            <a:spLocks noGrp="1"/>
          </p:cNvSpPr>
          <p:nvPr>
            <p:ph type="title"/>
          </p:nvPr>
        </p:nvSpPr>
        <p:spPr/>
        <p:txBody>
          <a:bodyPr>
            <a:normAutofit fontScale="90000"/>
          </a:bodyPr>
          <a:lstStyle/>
          <a:p>
            <a:pPr algn="ctr"/>
            <a:r>
              <a:rPr lang="en-HK" dirty="0"/>
              <a:t>Valuation </a:t>
            </a:r>
          </a:p>
        </p:txBody>
      </p:sp>
      <p:sp>
        <p:nvSpPr>
          <p:cNvPr id="8" name="Text Placeholder 7">
            <a:extLst>
              <a:ext uri="{FF2B5EF4-FFF2-40B4-BE49-F238E27FC236}">
                <a16:creationId xmlns:a16="http://schemas.microsoft.com/office/drawing/2014/main" id="{845D0023-464F-C5A8-BEF8-3245343AD54E}"/>
              </a:ext>
            </a:extLst>
          </p:cNvPr>
          <p:cNvSpPr>
            <a:spLocks noGrp="1"/>
          </p:cNvSpPr>
          <p:nvPr>
            <p:ph type="body" sz="quarter" idx="16"/>
          </p:nvPr>
        </p:nvSpPr>
        <p:spPr>
          <a:xfrm>
            <a:off x="7315199" y="1354667"/>
            <a:ext cx="4572001" cy="499533"/>
          </a:xfrm>
        </p:spPr>
        <p:txBody>
          <a:bodyPr>
            <a:normAutofit fontScale="70000" lnSpcReduction="20000"/>
          </a:bodyPr>
          <a:lstStyle/>
          <a:p>
            <a:r>
              <a:rPr lang="en-HK" dirty="0" err="1"/>
              <a:t>Spinger’s</a:t>
            </a:r>
            <a:r>
              <a:rPr lang="en-HK" dirty="0"/>
              <a:t> Comments for H.C. Valuation</a:t>
            </a:r>
          </a:p>
        </p:txBody>
      </p:sp>
      <p:sp>
        <p:nvSpPr>
          <p:cNvPr id="10" name="Text Placeholder 9">
            <a:extLst>
              <a:ext uri="{FF2B5EF4-FFF2-40B4-BE49-F238E27FC236}">
                <a16:creationId xmlns:a16="http://schemas.microsoft.com/office/drawing/2014/main" id="{8F03EAEE-0FF0-736D-2B72-99FDB9D76A75}"/>
              </a:ext>
            </a:extLst>
          </p:cNvPr>
          <p:cNvSpPr>
            <a:spLocks noGrp="1"/>
          </p:cNvSpPr>
          <p:nvPr>
            <p:ph type="body" sz="quarter" idx="18"/>
          </p:nvPr>
        </p:nvSpPr>
        <p:spPr>
          <a:xfrm>
            <a:off x="7201731" y="2002059"/>
            <a:ext cx="4756714" cy="3365500"/>
          </a:xfrm>
        </p:spPr>
        <p:txBody>
          <a:bodyPr>
            <a:normAutofit fontScale="62500" lnSpcReduction="20000"/>
          </a:bodyPr>
          <a:lstStyle/>
          <a:p>
            <a:pPr marL="0" indent="0" algn="just">
              <a:buNone/>
            </a:pPr>
            <a:r>
              <a:rPr lang="en-HK" dirty="0"/>
              <a:t>Hidden champions are market leaders in niche markets and are an important part of the German </a:t>
            </a:r>
            <a:r>
              <a:rPr lang="en-HK" dirty="0" err="1"/>
              <a:t>Mittelstand</a:t>
            </a:r>
            <a:r>
              <a:rPr lang="en-HK" dirty="0"/>
              <a:t>. Although the hidden champion phenomenon has received considerable interest in practice, few academic studies on this issue exist. </a:t>
            </a:r>
            <a:r>
              <a:rPr lang="en-HK" dirty="0">
                <a:solidFill>
                  <a:srgbClr val="FF0000"/>
                </a:solidFill>
              </a:rPr>
              <a:t>We especially lack evidence on the financial performance of hidden champions. </a:t>
            </a:r>
            <a:r>
              <a:rPr lang="en-HK" dirty="0"/>
              <a:t>Our study addresses this gap and investigates the profitability of hidden champions. </a:t>
            </a:r>
            <a:r>
              <a:rPr lang="en-HK" dirty="0">
                <a:solidFill>
                  <a:srgbClr val="FF0000"/>
                </a:solidFill>
              </a:rPr>
              <a:t>In </a:t>
            </a:r>
            <a:r>
              <a:rPr lang="en-HK" dirty="0" err="1">
                <a:solidFill>
                  <a:srgbClr val="FF0000"/>
                </a:solidFill>
              </a:rPr>
              <a:t>analyzing</a:t>
            </a:r>
            <a:r>
              <a:rPr lang="en-HK" dirty="0">
                <a:solidFill>
                  <a:srgbClr val="FF0000"/>
                </a:solidFill>
              </a:rPr>
              <a:t> a panel dataset of 4677 German manufacturing firms, of which 617 are hidden champions, we find that hidden champions have significantly higher profitability with regard to return on assets but less so regarding return on equity. </a:t>
            </a:r>
            <a:r>
              <a:rPr lang="en-HK" dirty="0"/>
              <a:t>The hidden champion performance effect on return on assets is valued at 1.7 percentage points. Furthermore, the hidden champion performance effect decreases with firm size. Our paper contributes to the literature on the effect of firm strategy on firm profitability and adds to a better understanding of the hidden champion phenomenon.</a:t>
            </a:r>
          </a:p>
        </p:txBody>
      </p:sp>
      <p:sp>
        <p:nvSpPr>
          <p:cNvPr id="6" name="Slide Number Placeholder 5">
            <a:extLst>
              <a:ext uri="{FF2B5EF4-FFF2-40B4-BE49-F238E27FC236}">
                <a16:creationId xmlns:a16="http://schemas.microsoft.com/office/drawing/2014/main" id="{B1C51872-F844-2235-F6CF-A5BAD6EEF4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graphicFrame>
        <p:nvGraphicFramePr>
          <p:cNvPr id="13" name="Table 12">
            <a:extLst>
              <a:ext uri="{FF2B5EF4-FFF2-40B4-BE49-F238E27FC236}">
                <a16:creationId xmlns:a16="http://schemas.microsoft.com/office/drawing/2014/main" id="{AE29F65B-C10B-F181-950E-602963F391A8}"/>
              </a:ext>
            </a:extLst>
          </p:cNvPr>
          <p:cNvGraphicFramePr>
            <a:graphicFrameLocks noGrp="1"/>
          </p:cNvGraphicFramePr>
          <p:nvPr>
            <p:extLst>
              <p:ext uri="{D42A27DB-BD31-4B8C-83A1-F6EECF244321}">
                <p14:modId xmlns:p14="http://schemas.microsoft.com/office/powerpoint/2010/main" val="1561519791"/>
              </p:ext>
            </p:extLst>
          </p:nvPr>
        </p:nvGraphicFramePr>
        <p:xfrm>
          <a:off x="0" y="1809807"/>
          <a:ext cx="3091439" cy="4632960"/>
        </p:xfrm>
        <a:graphic>
          <a:graphicData uri="http://schemas.openxmlformats.org/drawingml/2006/table">
            <a:tbl>
              <a:tblPr firstRow="1" bandRow="1">
                <a:tableStyleId>{93296810-A885-4BE3-A3E7-6D5BEEA58F35}</a:tableStyleId>
              </a:tblPr>
              <a:tblGrid>
                <a:gridCol w="1090153">
                  <a:extLst>
                    <a:ext uri="{9D8B030D-6E8A-4147-A177-3AD203B41FA5}">
                      <a16:colId xmlns:a16="http://schemas.microsoft.com/office/drawing/2014/main" val="156030548"/>
                    </a:ext>
                  </a:extLst>
                </a:gridCol>
                <a:gridCol w="979392">
                  <a:extLst>
                    <a:ext uri="{9D8B030D-6E8A-4147-A177-3AD203B41FA5}">
                      <a16:colId xmlns:a16="http://schemas.microsoft.com/office/drawing/2014/main" val="4142983929"/>
                    </a:ext>
                  </a:extLst>
                </a:gridCol>
                <a:gridCol w="1021894">
                  <a:extLst>
                    <a:ext uri="{9D8B030D-6E8A-4147-A177-3AD203B41FA5}">
                      <a16:colId xmlns:a16="http://schemas.microsoft.com/office/drawing/2014/main" val="4031175345"/>
                    </a:ext>
                  </a:extLst>
                </a:gridCol>
              </a:tblGrid>
              <a:tr h="494226">
                <a:tc>
                  <a:txBody>
                    <a:bodyPr/>
                    <a:lstStyle/>
                    <a:p>
                      <a:pPr marL="0" indent="0" algn="ctr">
                        <a:buFont typeface="+mj-lt"/>
                        <a:buNone/>
                      </a:pPr>
                      <a:r>
                        <a:rPr lang="en-HK" sz="1400" dirty="0">
                          <a:solidFill>
                            <a:schemeClr val="bg1"/>
                          </a:solidFill>
                        </a:rPr>
                        <a:t>Company</a:t>
                      </a:r>
                    </a:p>
                  </a:txBody>
                  <a:tcPr/>
                </a:tc>
                <a:tc>
                  <a:txBody>
                    <a:bodyPr/>
                    <a:lstStyle/>
                    <a:p>
                      <a:pPr algn="ctr"/>
                      <a:r>
                        <a:rPr lang="en-HK" sz="1400" dirty="0">
                          <a:solidFill>
                            <a:schemeClr val="bg1"/>
                          </a:solidFill>
                          <a:latin typeface="Century Gothic" charset="0"/>
                          <a:ea typeface="Century Gothic" charset="0"/>
                          <a:cs typeface="Century Gothic" charset="0"/>
                        </a:rPr>
                        <a:t>Valuation</a:t>
                      </a:r>
                    </a:p>
                    <a:p>
                      <a:pPr algn="ctr"/>
                      <a:r>
                        <a:rPr lang="en-HK" sz="1400" dirty="0">
                          <a:solidFill>
                            <a:schemeClr val="bg1"/>
                          </a:solidFill>
                          <a:latin typeface="Century Gothic" charset="0"/>
                          <a:ea typeface="Century Gothic" charset="0"/>
                          <a:cs typeface="Century Gothic" charset="0"/>
                        </a:rPr>
                        <a:t>(</a:t>
                      </a:r>
                      <a:r>
                        <a:rPr lang="en-HK" sz="1400" dirty="0" err="1">
                          <a:solidFill>
                            <a:schemeClr val="bg1"/>
                          </a:solidFill>
                          <a:latin typeface="Century Gothic" charset="0"/>
                          <a:ea typeface="Century Gothic" charset="0"/>
                          <a:cs typeface="Century Gothic" charset="0"/>
                        </a:rPr>
                        <a:t>US$bn</a:t>
                      </a:r>
                      <a:r>
                        <a:rPr lang="en-HK" sz="1400" dirty="0">
                          <a:solidFill>
                            <a:schemeClr val="bg1"/>
                          </a:solidFill>
                          <a:latin typeface="Century Gothic" charset="0"/>
                          <a:ea typeface="Century Gothic" charset="0"/>
                          <a:cs typeface="Century Gothic" charset="0"/>
                        </a:rPr>
                        <a:t>)</a:t>
                      </a:r>
                    </a:p>
                  </a:txBody>
                  <a:tcPr/>
                </a:tc>
                <a:tc>
                  <a:txBody>
                    <a:bodyPr/>
                    <a:lstStyle/>
                    <a:p>
                      <a:pPr algn="ctr"/>
                      <a:r>
                        <a:rPr lang="en-HK" sz="1400" dirty="0">
                          <a:solidFill>
                            <a:schemeClr val="bg1"/>
                          </a:solidFill>
                          <a:latin typeface="Century Gothic" charset="0"/>
                          <a:ea typeface="Century Gothic" charset="0"/>
                          <a:cs typeface="Century Gothic" charset="0"/>
                        </a:rPr>
                        <a:t>Country</a:t>
                      </a:r>
                    </a:p>
                  </a:txBody>
                  <a:tcPr/>
                </a:tc>
                <a:extLst>
                  <a:ext uri="{0D108BD9-81ED-4DB2-BD59-A6C34878D82A}">
                    <a16:rowId xmlns:a16="http://schemas.microsoft.com/office/drawing/2014/main" val="1801228160"/>
                  </a:ext>
                </a:extLst>
              </a:tr>
              <a:tr h="255060">
                <a:tc>
                  <a:txBody>
                    <a:bodyPr/>
                    <a:lstStyle/>
                    <a:p>
                      <a:pPr marL="180000" algn="l"/>
                      <a:r>
                        <a:rPr lang="en-HK" sz="1400" b="1" dirty="0" err="1">
                          <a:latin typeface="Century Gothic" charset="0"/>
                          <a:ea typeface="Century Gothic" charset="0"/>
                          <a:cs typeface="Century Gothic" charset="0"/>
                        </a:rPr>
                        <a:t>ByteDance</a:t>
                      </a:r>
                      <a:endParaRPr lang="en-HK" sz="1400" b="1" dirty="0">
                        <a:latin typeface="Century Gothic" charset="0"/>
                        <a:ea typeface="Century Gothic" charset="0"/>
                        <a:cs typeface="Century Gothic" charset="0"/>
                      </a:endParaRPr>
                    </a:p>
                  </a:txBody>
                  <a:tcPr/>
                </a:tc>
                <a:tc>
                  <a:txBody>
                    <a:bodyPr/>
                    <a:lstStyle/>
                    <a:p>
                      <a:pPr algn="ctr"/>
                      <a:r>
                        <a:rPr lang="en-HK" sz="1400" b="1" dirty="0">
                          <a:latin typeface="Century Gothic" charset="0"/>
                          <a:ea typeface="Century Gothic" charset="0"/>
                          <a:cs typeface="Century Gothic" charset="0"/>
                        </a:rPr>
                        <a:t>200</a:t>
                      </a:r>
                    </a:p>
                  </a:txBody>
                  <a:tcPr/>
                </a:tc>
                <a:tc>
                  <a:txBody>
                    <a:bodyPr/>
                    <a:lstStyle/>
                    <a:p>
                      <a:pPr algn="ctr"/>
                      <a:r>
                        <a:rPr lang="en-HK" sz="1400" b="1" dirty="0">
                          <a:latin typeface="Century Gothic" charset="0"/>
                          <a:ea typeface="Century Gothic" charset="0"/>
                          <a:cs typeface="Century Gothic" charset="0"/>
                        </a:rPr>
                        <a:t>China</a:t>
                      </a:r>
                    </a:p>
                  </a:txBody>
                  <a:tcPr/>
                </a:tc>
                <a:extLst>
                  <a:ext uri="{0D108BD9-81ED-4DB2-BD59-A6C34878D82A}">
                    <a16:rowId xmlns:a16="http://schemas.microsoft.com/office/drawing/2014/main" val="1145047087"/>
                  </a:ext>
                </a:extLst>
              </a:tr>
              <a:tr h="255060">
                <a:tc>
                  <a:txBody>
                    <a:bodyPr/>
                    <a:lstStyle/>
                    <a:p>
                      <a:pPr marL="180000" algn="l"/>
                      <a:r>
                        <a:rPr lang="en-HK" sz="1400" b="1" dirty="0"/>
                        <a:t>SpaceX</a:t>
                      </a:r>
                    </a:p>
                  </a:txBody>
                  <a:tcPr/>
                </a:tc>
                <a:tc>
                  <a:txBody>
                    <a:bodyPr/>
                    <a:lstStyle/>
                    <a:p>
                      <a:pPr algn="ctr"/>
                      <a:r>
                        <a:rPr lang="en-HK" sz="1400" b="1" dirty="0">
                          <a:latin typeface="Century Gothic" charset="0"/>
                          <a:ea typeface="Century Gothic" charset="0"/>
                          <a:cs typeface="Century Gothic" charset="0"/>
                        </a:rPr>
                        <a:t>137</a:t>
                      </a:r>
                    </a:p>
                  </a:txBody>
                  <a:tcPr/>
                </a:tc>
                <a:tc>
                  <a:txBody>
                    <a:bodyPr/>
                    <a:lstStyle/>
                    <a:p>
                      <a:pPr algn="ctr"/>
                      <a:r>
                        <a:rPr lang="en-HK" sz="1400" b="1" dirty="0">
                          <a:latin typeface="Century Gothic" charset="0"/>
                          <a:ea typeface="Century Gothic" charset="0"/>
                          <a:cs typeface="Century Gothic" charset="0"/>
                        </a:rPr>
                        <a:t>USA</a:t>
                      </a:r>
                    </a:p>
                  </a:txBody>
                  <a:tcPr/>
                </a:tc>
                <a:extLst>
                  <a:ext uri="{0D108BD9-81ED-4DB2-BD59-A6C34878D82A}">
                    <a16:rowId xmlns:a16="http://schemas.microsoft.com/office/drawing/2014/main" val="668799644"/>
                  </a:ext>
                </a:extLst>
              </a:tr>
              <a:tr h="255060">
                <a:tc>
                  <a:txBody>
                    <a:bodyPr/>
                    <a:lstStyle/>
                    <a:p>
                      <a:pPr marL="180000" algn="l"/>
                      <a:r>
                        <a:rPr lang="en-HK" sz="1400" b="1" dirty="0">
                          <a:latin typeface="Century Gothic" charset="0"/>
                          <a:ea typeface="Century Gothic" charset="0"/>
                          <a:cs typeface="Century Gothic" charset="0"/>
                        </a:rPr>
                        <a:t>Ant Group</a:t>
                      </a:r>
                    </a:p>
                  </a:txBody>
                  <a:tcPr/>
                </a:tc>
                <a:tc>
                  <a:txBody>
                    <a:bodyPr/>
                    <a:lstStyle/>
                    <a:p>
                      <a:pPr algn="ctr"/>
                      <a:r>
                        <a:rPr lang="en-HK" sz="1400" b="1" dirty="0">
                          <a:latin typeface="Century Gothic" charset="0"/>
                          <a:ea typeface="Century Gothic" charset="0"/>
                          <a:cs typeface="Century Gothic" charset="0"/>
                        </a:rPr>
                        <a:t>120</a:t>
                      </a:r>
                    </a:p>
                  </a:txBody>
                  <a:tcPr/>
                </a:tc>
                <a:tc>
                  <a:txBody>
                    <a:bodyPr/>
                    <a:lstStyle/>
                    <a:p>
                      <a:pPr algn="ctr"/>
                      <a:r>
                        <a:rPr lang="en-HK" sz="1400" b="1" dirty="0">
                          <a:latin typeface="Century Gothic" charset="0"/>
                          <a:ea typeface="Century Gothic" charset="0"/>
                          <a:cs typeface="Century Gothic" charset="0"/>
                        </a:rPr>
                        <a:t>China</a:t>
                      </a:r>
                    </a:p>
                  </a:txBody>
                  <a:tcPr/>
                </a:tc>
                <a:extLst>
                  <a:ext uri="{0D108BD9-81ED-4DB2-BD59-A6C34878D82A}">
                    <a16:rowId xmlns:a16="http://schemas.microsoft.com/office/drawing/2014/main" val="870822517"/>
                  </a:ext>
                </a:extLst>
              </a:tr>
              <a:tr h="255060">
                <a:tc>
                  <a:txBody>
                    <a:bodyPr/>
                    <a:lstStyle/>
                    <a:p>
                      <a:pPr marL="180000" algn="l"/>
                      <a:r>
                        <a:rPr lang="en-HK" sz="1400" b="1" dirty="0" err="1">
                          <a:latin typeface="Century Gothic" charset="0"/>
                          <a:ea typeface="Century Gothic" charset="0"/>
                          <a:cs typeface="Century Gothic" charset="0"/>
                        </a:rPr>
                        <a:t>Shein</a:t>
                      </a:r>
                      <a:endParaRPr lang="en-HK" sz="1400" b="1" dirty="0">
                        <a:latin typeface="Century Gothic" charset="0"/>
                        <a:ea typeface="Century Gothic" charset="0"/>
                        <a:cs typeface="Century Gothic" charset="0"/>
                      </a:endParaRPr>
                    </a:p>
                  </a:txBody>
                  <a:tcPr/>
                </a:tc>
                <a:tc>
                  <a:txBody>
                    <a:bodyPr/>
                    <a:lstStyle/>
                    <a:p>
                      <a:pPr algn="ctr"/>
                      <a:r>
                        <a:rPr lang="en-HK" sz="1400" b="1" dirty="0">
                          <a:latin typeface="Century Gothic" charset="0"/>
                          <a:ea typeface="Century Gothic" charset="0"/>
                          <a:cs typeface="Century Gothic" charset="0"/>
                        </a:rPr>
                        <a:t>65</a:t>
                      </a:r>
                    </a:p>
                  </a:txBody>
                  <a:tcPr/>
                </a:tc>
                <a:tc>
                  <a:txBody>
                    <a:bodyPr/>
                    <a:lstStyle/>
                    <a:p>
                      <a:pPr algn="ctr"/>
                      <a:r>
                        <a:rPr lang="en-HK" sz="1400" b="1" dirty="0">
                          <a:latin typeface="Century Gothic" charset="0"/>
                          <a:ea typeface="Century Gothic" charset="0"/>
                          <a:cs typeface="Century Gothic" charset="0"/>
                        </a:rPr>
                        <a:t>China</a:t>
                      </a:r>
                    </a:p>
                  </a:txBody>
                  <a:tcPr/>
                </a:tc>
                <a:extLst>
                  <a:ext uri="{0D108BD9-81ED-4DB2-BD59-A6C34878D82A}">
                    <a16:rowId xmlns:a16="http://schemas.microsoft.com/office/drawing/2014/main" val="38711005"/>
                  </a:ext>
                </a:extLst>
              </a:tr>
              <a:tr h="255060">
                <a:tc>
                  <a:txBody>
                    <a:bodyPr/>
                    <a:lstStyle/>
                    <a:p>
                      <a:pPr marL="180000" algn="l"/>
                      <a:r>
                        <a:rPr lang="en-HK" sz="1400" b="1" dirty="0">
                          <a:latin typeface="Century Gothic" charset="0"/>
                          <a:ea typeface="Century Gothic" charset="0"/>
                          <a:cs typeface="Century Gothic" charset="0"/>
                        </a:rPr>
                        <a:t>Stripe</a:t>
                      </a:r>
                    </a:p>
                  </a:txBody>
                  <a:tcPr/>
                </a:tc>
                <a:tc>
                  <a:txBody>
                    <a:bodyPr/>
                    <a:lstStyle/>
                    <a:p>
                      <a:pPr algn="ctr"/>
                      <a:r>
                        <a:rPr lang="en-HK" sz="1400" b="1" dirty="0">
                          <a:latin typeface="Century Gothic" charset="0"/>
                          <a:ea typeface="Century Gothic" charset="0"/>
                          <a:cs typeface="Century Gothic" charset="0"/>
                        </a:rPr>
                        <a:t>50</a:t>
                      </a:r>
                    </a:p>
                  </a:txBody>
                  <a:tcPr/>
                </a:tc>
                <a:tc>
                  <a:txBody>
                    <a:bodyPr/>
                    <a:lstStyle/>
                    <a:p>
                      <a:pPr algn="ctr"/>
                      <a:r>
                        <a:rPr lang="en-HK" sz="1400" b="1" dirty="0">
                          <a:latin typeface="Century Gothic" charset="0"/>
                          <a:ea typeface="Century Gothic" charset="0"/>
                          <a:cs typeface="Century Gothic" charset="0"/>
                        </a:rPr>
                        <a:t>USA</a:t>
                      </a:r>
                    </a:p>
                  </a:txBody>
                  <a:tcPr/>
                </a:tc>
                <a:extLst>
                  <a:ext uri="{0D108BD9-81ED-4DB2-BD59-A6C34878D82A}">
                    <a16:rowId xmlns:a16="http://schemas.microsoft.com/office/drawing/2014/main" val="2291128613"/>
                  </a:ext>
                </a:extLst>
              </a:tr>
              <a:tr h="255060">
                <a:tc>
                  <a:txBody>
                    <a:bodyPr/>
                    <a:lstStyle/>
                    <a:p>
                      <a:pPr marL="180000" algn="l"/>
                      <a:r>
                        <a:rPr lang="en-HK" sz="1400" b="1" dirty="0" err="1">
                          <a:latin typeface="Century Gothic" charset="0"/>
                          <a:ea typeface="Century Gothic" charset="0"/>
                          <a:cs typeface="Century Gothic" charset="0"/>
                        </a:rPr>
                        <a:t>WeBank</a:t>
                      </a:r>
                      <a:endParaRPr lang="en-HK" sz="1400" b="1" dirty="0">
                        <a:latin typeface="Century Gothic" charset="0"/>
                        <a:ea typeface="Century Gothic" charset="0"/>
                        <a:cs typeface="Century Gothic" charset="0"/>
                      </a:endParaRPr>
                    </a:p>
                  </a:txBody>
                  <a:tcPr/>
                </a:tc>
                <a:tc>
                  <a:txBody>
                    <a:bodyPr/>
                    <a:lstStyle/>
                    <a:p>
                      <a:pPr algn="ctr"/>
                      <a:r>
                        <a:rPr lang="en-HK" sz="1400" b="1" dirty="0">
                          <a:latin typeface="Century Gothic" charset="0"/>
                          <a:ea typeface="Century Gothic" charset="0"/>
                          <a:cs typeface="Century Gothic" charset="0"/>
                        </a:rPr>
                        <a:t>33</a:t>
                      </a:r>
                    </a:p>
                  </a:txBody>
                  <a:tcPr/>
                </a:tc>
                <a:tc>
                  <a:txBody>
                    <a:bodyPr/>
                    <a:lstStyle/>
                    <a:p>
                      <a:pPr algn="ctr"/>
                      <a:r>
                        <a:rPr lang="en-HK" sz="1400" b="1" dirty="0">
                          <a:latin typeface="Century Gothic" charset="0"/>
                          <a:ea typeface="Century Gothic" charset="0"/>
                          <a:cs typeface="Century Gothic" charset="0"/>
                        </a:rPr>
                        <a:t>China</a:t>
                      </a:r>
                    </a:p>
                  </a:txBody>
                  <a:tcPr/>
                </a:tc>
                <a:extLst>
                  <a:ext uri="{0D108BD9-81ED-4DB2-BD59-A6C34878D82A}">
                    <a16:rowId xmlns:a16="http://schemas.microsoft.com/office/drawing/2014/main" val="2647717963"/>
                  </a:ext>
                </a:extLst>
              </a:tr>
              <a:tr h="255060">
                <a:tc>
                  <a:txBody>
                    <a:bodyPr/>
                    <a:lstStyle/>
                    <a:p>
                      <a:pPr marL="180000" algn="l"/>
                      <a:r>
                        <a:rPr lang="en-HK" sz="1400" b="1" dirty="0">
                          <a:latin typeface="Century Gothic" charset="0"/>
                          <a:ea typeface="Century Gothic" charset="0"/>
                          <a:cs typeface="Century Gothic" charset="0"/>
                        </a:rPr>
                        <a:t>Databricks</a:t>
                      </a:r>
                    </a:p>
                  </a:txBody>
                  <a:tcPr/>
                </a:tc>
                <a:tc>
                  <a:txBody>
                    <a:bodyPr/>
                    <a:lstStyle/>
                    <a:p>
                      <a:pPr algn="ctr"/>
                      <a:r>
                        <a:rPr lang="en-HK" sz="1400" b="1" dirty="0">
                          <a:latin typeface="Century Gothic" charset="0"/>
                          <a:ea typeface="Century Gothic" charset="0"/>
                          <a:cs typeface="Century Gothic" charset="0"/>
                        </a:rPr>
                        <a:t>31</a:t>
                      </a:r>
                    </a:p>
                  </a:txBody>
                  <a:tcPr/>
                </a:tc>
                <a:tc>
                  <a:txBody>
                    <a:bodyPr/>
                    <a:lstStyle/>
                    <a:p>
                      <a:pPr algn="ctr"/>
                      <a:r>
                        <a:rPr lang="en-HK" sz="1400" b="1" dirty="0">
                          <a:latin typeface="Century Gothic" charset="0"/>
                          <a:ea typeface="Century Gothic" charset="0"/>
                          <a:cs typeface="Century Gothic" charset="0"/>
                        </a:rPr>
                        <a:t>USA</a:t>
                      </a:r>
                    </a:p>
                  </a:txBody>
                  <a:tcPr/>
                </a:tc>
                <a:extLst>
                  <a:ext uri="{0D108BD9-81ED-4DB2-BD59-A6C34878D82A}">
                    <a16:rowId xmlns:a16="http://schemas.microsoft.com/office/drawing/2014/main" val="392352824"/>
                  </a:ext>
                </a:extLst>
              </a:tr>
              <a:tr h="255060">
                <a:tc>
                  <a:txBody>
                    <a:bodyPr/>
                    <a:lstStyle/>
                    <a:p>
                      <a:pPr marL="180000" algn="l"/>
                      <a:r>
                        <a:rPr lang="en-HK" sz="1400" b="1" dirty="0">
                          <a:latin typeface="Century Gothic" charset="0"/>
                          <a:ea typeface="Century Gothic" charset="0"/>
                          <a:cs typeface="Century Gothic" charset="0"/>
                        </a:rPr>
                        <a:t>Telegram</a:t>
                      </a:r>
                    </a:p>
                  </a:txBody>
                  <a:tcPr/>
                </a:tc>
                <a:tc>
                  <a:txBody>
                    <a:bodyPr/>
                    <a:lstStyle/>
                    <a:p>
                      <a:pPr algn="ctr"/>
                      <a:r>
                        <a:rPr lang="en-HK" sz="1400" b="1" dirty="0">
                          <a:latin typeface="Century Gothic" charset="0"/>
                          <a:ea typeface="Century Gothic" charset="0"/>
                          <a:cs typeface="Century Gothic" charset="0"/>
                        </a:rPr>
                        <a:t>30</a:t>
                      </a:r>
                    </a:p>
                  </a:txBody>
                  <a:tcPr/>
                </a:tc>
                <a:tc>
                  <a:txBody>
                    <a:bodyPr/>
                    <a:lstStyle/>
                    <a:p>
                      <a:pPr algn="ctr"/>
                      <a:r>
                        <a:rPr lang="en-HK" sz="1400" b="1" dirty="0">
                          <a:latin typeface="Century Gothic" charset="0"/>
                          <a:ea typeface="Century Gothic" charset="0"/>
                          <a:cs typeface="Century Gothic" charset="0"/>
                        </a:rPr>
                        <a:t>Dubai</a:t>
                      </a:r>
                    </a:p>
                  </a:txBody>
                  <a:tcPr/>
                </a:tc>
                <a:extLst>
                  <a:ext uri="{0D108BD9-81ED-4DB2-BD59-A6C34878D82A}">
                    <a16:rowId xmlns:a16="http://schemas.microsoft.com/office/drawing/2014/main" val="1767971528"/>
                  </a:ext>
                </a:extLst>
              </a:tr>
              <a:tr h="255060">
                <a:tc>
                  <a:txBody>
                    <a:bodyPr/>
                    <a:lstStyle/>
                    <a:p>
                      <a:pPr marL="180000" algn="l"/>
                      <a:r>
                        <a:rPr lang="en-HK" sz="1400" b="1" dirty="0" err="1">
                          <a:latin typeface="Century Gothic" charset="0"/>
                          <a:ea typeface="Century Gothic" charset="0"/>
                          <a:cs typeface="Century Gothic" charset="0"/>
                        </a:rPr>
                        <a:t>Revolut</a:t>
                      </a:r>
                      <a:endParaRPr lang="en-HK" sz="1400" b="1" dirty="0">
                        <a:latin typeface="Century Gothic" charset="0"/>
                        <a:ea typeface="Century Gothic" charset="0"/>
                        <a:cs typeface="Century Gothic" charset="0"/>
                      </a:endParaRPr>
                    </a:p>
                  </a:txBody>
                  <a:tcPr/>
                </a:tc>
                <a:tc>
                  <a:txBody>
                    <a:bodyPr/>
                    <a:lstStyle/>
                    <a:p>
                      <a:pPr algn="ctr"/>
                      <a:r>
                        <a:rPr lang="en-HK" sz="1400" b="1" dirty="0">
                          <a:latin typeface="Century Gothic" charset="0"/>
                          <a:ea typeface="Century Gothic" charset="0"/>
                          <a:cs typeface="Century Gothic" charset="0"/>
                        </a:rPr>
                        <a:t>28</a:t>
                      </a:r>
                    </a:p>
                  </a:txBody>
                  <a:tcPr/>
                </a:tc>
                <a:tc>
                  <a:txBody>
                    <a:bodyPr/>
                    <a:lstStyle/>
                    <a:p>
                      <a:pPr algn="ctr"/>
                      <a:r>
                        <a:rPr lang="en-HK" sz="1400" b="1" dirty="0">
                          <a:latin typeface="Century Gothic" charset="0"/>
                          <a:ea typeface="Century Gothic" charset="0"/>
                          <a:cs typeface="Century Gothic" charset="0"/>
                        </a:rPr>
                        <a:t>UK</a:t>
                      </a:r>
                    </a:p>
                  </a:txBody>
                  <a:tcPr/>
                </a:tc>
                <a:extLst>
                  <a:ext uri="{0D108BD9-81ED-4DB2-BD59-A6C34878D82A}">
                    <a16:rowId xmlns:a16="http://schemas.microsoft.com/office/drawing/2014/main" val="3995011175"/>
                  </a:ext>
                </a:extLst>
              </a:tr>
              <a:tr h="255060">
                <a:tc>
                  <a:txBody>
                    <a:bodyPr/>
                    <a:lstStyle/>
                    <a:p>
                      <a:pPr marL="180000" algn="l"/>
                      <a:r>
                        <a:rPr lang="en-HK" sz="1400" b="1" dirty="0" err="1">
                          <a:latin typeface="Century Gothic" charset="0"/>
                          <a:ea typeface="Century Gothic" charset="0"/>
                          <a:cs typeface="Century Gothic" charset="0"/>
                        </a:rPr>
                        <a:t>Cainiao</a:t>
                      </a:r>
                      <a:endParaRPr lang="en-HK" sz="1400" b="1" dirty="0">
                        <a:latin typeface="Century Gothic" charset="0"/>
                        <a:ea typeface="Century Gothic" charset="0"/>
                        <a:cs typeface="Century Gothic" charset="0"/>
                      </a:endParaRPr>
                    </a:p>
                  </a:txBody>
                  <a:tcPr/>
                </a:tc>
                <a:tc>
                  <a:txBody>
                    <a:bodyPr/>
                    <a:lstStyle/>
                    <a:p>
                      <a:pPr algn="ctr"/>
                      <a:r>
                        <a:rPr lang="en-HK" sz="1400" b="1" dirty="0">
                          <a:latin typeface="Century Gothic" charset="0"/>
                          <a:ea typeface="Century Gothic" charset="0"/>
                          <a:cs typeface="Century Gothic" charset="0"/>
                        </a:rPr>
                        <a:t>27</a:t>
                      </a:r>
                    </a:p>
                  </a:txBody>
                  <a:tcPr/>
                </a:tc>
                <a:tc>
                  <a:txBody>
                    <a:bodyPr/>
                    <a:lstStyle/>
                    <a:p>
                      <a:pPr algn="ctr"/>
                      <a:r>
                        <a:rPr lang="en-HK" sz="1400" b="1" dirty="0">
                          <a:latin typeface="Century Gothic" charset="0"/>
                          <a:ea typeface="Century Gothic" charset="0"/>
                          <a:cs typeface="Century Gothic" charset="0"/>
                        </a:rPr>
                        <a:t>China</a:t>
                      </a:r>
                    </a:p>
                  </a:txBody>
                  <a:tcPr/>
                </a:tc>
                <a:extLst>
                  <a:ext uri="{0D108BD9-81ED-4DB2-BD59-A6C34878D82A}">
                    <a16:rowId xmlns:a16="http://schemas.microsoft.com/office/drawing/2014/main" val="1801882955"/>
                  </a:ext>
                </a:extLst>
              </a:tr>
            </a:tbl>
          </a:graphicData>
        </a:graphic>
      </p:graphicFrame>
      <p:sp>
        <p:nvSpPr>
          <p:cNvPr id="14" name="TextBox 13">
            <a:extLst>
              <a:ext uri="{FF2B5EF4-FFF2-40B4-BE49-F238E27FC236}">
                <a16:creationId xmlns:a16="http://schemas.microsoft.com/office/drawing/2014/main" id="{23F5EA2A-D37D-EC3B-60F2-563501AF8715}"/>
              </a:ext>
            </a:extLst>
          </p:cNvPr>
          <p:cNvSpPr txBox="1"/>
          <p:nvPr/>
        </p:nvSpPr>
        <p:spPr>
          <a:xfrm>
            <a:off x="1" y="1172095"/>
            <a:ext cx="3050770" cy="646331"/>
          </a:xfrm>
          <a:prstGeom prst="rect">
            <a:avLst/>
          </a:prstGeom>
          <a:noFill/>
        </p:spPr>
        <p:txBody>
          <a:bodyPr wrap="square" rtlCol="0">
            <a:spAutoFit/>
          </a:bodyPr>
          <a:lstStyle/>
          <a:p>
            <a:r>
              <a:rPr lang="en-HK" dirty="0"/>
              <a:t>The World’s Most Valuable Unicorns 2023</a:t>
            </a:r>
          </a:p>
        </p:txBody>
      </p:sp>
      <p:pic>
        <p:nvPicPr>
          <p:cNvPr id="3" name="Picture 2">
            <a:extLst>
              <a:ext uri="{FF2B5EF4-FFF2-40B4-BE49-F238E27FC236}">
                <a16:creationId xmlns:a16="http://schemas.microsoft.com/office/drawing/2014/main" id="{FA841351-452C-059F-CD37-C1FB1DB69790}"/>
              </a:ext>
            </a:extLst>
          </p:cNvPr>
          <p:cNvPicPr>
            <a:picLocks noChangeAspect="1"/>
          </p:cNvPicPr>
          <p:nvPr/>
        </p:nvPicPr>
        <p:blipFill>
          <a:blip r:embed="rId2"/>
          <a:stretch>
            <a:fillRect/>
          </a:stretch>
        </p:blipFill>
        <p:spPr>
          <a:xfrm>
            <a:off x="9942022" y="5074354"/>
            <a:ext cx="2249977" cy="1783645"/>
          </a:xfrm>
          <a:prstGeom prst="rect">
            <a:avLst/>
          </a:prstGeom>
        </p:spPr>
      </p:pic>
      <p:pic>
        <p:nvPicPr>
          <p:cNvPr id="4" name="Picture 3">
            <a:extLst>
              <a:ext uri="{FF2B5EF4-FFF2-40B4-BE49-F238E27FC236}">
                <a16:creationId xmlns:a16="http://schemas.microsoft.com/office/drawing/2014/main" id="{0B15BF8C-538C-6F2B-6E10-49C15F500F8B}"/>
              </a:ext>
            </a:extLst>
          </p:cNvPr>
          <p:cNvPicPr>
            <a:picLocks noChangeAspect="1"/>
          </p:cNvPicPr>
          <p:nvPr/>
        </p:nvPicPr>
        <p:blipFill>
          <a:blip r:embed="rId3"/>
          <a:stretch>
            <a:fillRect/>
          </a:stretch>
        </p:blipFill>
        <p:spPr>
          <a:xfrm>
            <a:off x="7273635" y="5071533"/>
            <a:ext cx="2715491" cy="1786467"/>
          </a:xfrm>
          <a:prstGeom prst="rect">
            <a:avLst/>
          </a:prstGeom>
        </p:spPr>
      </p:pic>
      <p:pic>
        <p:nvPicPr>
          <p:cNvPr id="7" name="Picture 6">
            <a:extLst>
              <a:ext uri="{FF2B5EF4-FFF2-40B4-BE49-F238E27FC236}">
                <a16:creationId xmlns:a16="http://schemas.microsoft.com/office/drawing/2014/main" id="{CCD24B6E-A0FA-C86B-212B-A913C8DDC221}"/>
              </a:ext>
            </a:extLst>
          </p:cNvPr>
          <p:cNvPicPr>
            <a:picLocks noChangeAspect="1"/>
          </p:cNvPicPr>
          <p:nvPr/>
        </p:nvPicPr>
        <p:blipFill>
          <a:blip r:embed="rId4"/>
          <a:stretch>
            <a:fillRect/>
          </a:stretch>
        </p:blipFill>
        <p:spPr>
          <a:xfrm>
            <a:off x="3127411" y="1238595"/>
            <a:ext cx="4154537" cy="5095703"/>
          </a:xfrm>
          <a:prstGeom prst="rect">
            <a:avLst/>
          </a:prstGeom>
        </p:spPr>
      </p:pic>
    </p:spTree>
    <p:extLst>
      <p:ext uri="{BB962C8B-B14F-4D97-AF65-F5344CB8AC3E}">
        <p14:creationId xmlns:p14="http://schemas.microsoft.com/office/powerpoint/2010/main" val="3912202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a:xfrm>
            <a:off x="647698" y="484494"/>
            <a:ext cx="5800867" cy="1569493"/>
          </a:xfrm>
        </p:spPr>
        <p:txBody>
          <a:bodyPr/>
          <a:lstStyle/>
          <a:p>
            <a:r>
              <a:rPr lang="en-US" dirty="0"/>
              <a:t>Summary</a:t>
            </a:r>
          </a:p>
        </p:txBody>
      </p:sp>
      <p:sp>
        <p:nvSpPr>
          <p:cNvPr id="10" name="Content Placeholder 9">
            <a:extLst>
              <a:ext uri="{FF2B5EF4-FFF2-40B4-BE49-F238E27FC236}">
                <a16:creationId xmlns:a16="http://schemas.microsoft.com/office/drawing/2014/main" id="{C69C1BDB-253B-4642-94A7-F84048E562F7}"/>
              </a:ext>
            </a:extLst>
          </p:cNvPr>
          <p:cNvSpPr>
            <a:spLocks noGrp="1"/>
          </p:cNvSpPr>
          <p:nvPr>
            <p:ph idx="1"/>
          </p:nvPr>
        </p:nvSpPr>
        <p:spPr>
          <a:xfrm>
            <a:off x="647702" y="2156346"/>
            <a:ext cx="5800866" cy="3963937"/>
          </a:xfrm>
        </p:spPr>
        <p:txBody>
          <a:bodyPr>
            <a:normAutofit fontScale="85000" lnSpcReduction="10000"/>
          </a:bodyPr>
          <a:lstStyle/>
          <a:p>
            <a:pPr algn="just"/>
            <a:r>
              <a:rPr lang="en-US" b="1" dirty="0">
                <a:latin typeface="Aptos Display" panose="020B0004020202020204" pitchFamily="34" charset="0"/>
              </a:rPr>
              <a:t> </a:t>
            </a:r>
            <a:r>
              <a:rPr lang="zh-TW" altLang="en-US" b="1" dirty="0">
                <a:latin typeface="Aptos Display" panose="020B0004020202020204" pitchFamily="34" charset="0"/>
              </a:rPr>
              <a:t>通脹壓力、利率走勢、地緣政治、經濟冷卻和極端天氣下 ，感覺</a:t>
            </a:r>
            <a:r>
              <a:rPr lang="en-HK" altLang="zh-TW" b="1" dirty="0">
                <a:latin typeface="Aptos Display" panose="020B0004020202020204" pitchFamily="34" charset="0"/>
              </a:rPr>
              <a:t>2023</a:t>
            </a:r>
            <a:r>
              <a:rPr lang="zh-TW" altLang="en-US" b="1" dirty="0">
                <a:latin typeface="Aptos Display" panose="020B0004020202020204" pitchFamily="34" charset="0"/>
              </a:rPr>
              <a:t> 年的經濟前景更加不穩定， 也迫使政府長期保持緊縮政策。追求增長快、回報期短和回報率高的</a:t>
            </a:r>
            <a:r>
              <a:rPr lang="en-HK" altLang="zh-TW" b="1" dirty="0">
                <a:latin typeface="Aptos Display" panose="020B0004020202020204" pitchFamily="34" charset="0"/>
              </a:rPr>
              <a:t>Unicorn </a:t>
            </a:r>
            <a:r>
              <a:rPr lang="zh-TW" altLang="en-US" b="1" dirty="0">
                <a:latin typeface="Aptos Display" panose="020B0004020202020204" pitchFamily="34" charset="0"/>
              </a:rPr>
              <a:t>投資者，已慢慢地減少投資，而抗跌力強的</a:t>
            </a:r>
            <a:r>
              <a:rPr lang="en-HK" altLang="zh-TW" b="1" dirty="0">
                <a:latin typeface="Aptos Display" panose="020B0004020202020204" pitchFamily="34" charset="0"/>
              </a:rPr>
              <a:t>Hidden Champion</a:t>
            </a:r>
            <a:r>
              <a:rPr lang="zh-TW" altLang="en-US" b="1" dirty="0">
                <a:latin typeface="Aptos Display" panose="020B0004020202020204" pitchFamily="34" charset="0"/>
              </a:rPr>
              <a:t>正好把握擴大市佔率的黃金機會。行業以科技、醫療健康、能源基建為主。</a:t>
            </a:r>
            <a:endParaRPr lang="en-HK" altLang="zh-TW" b="1" dirty="0">
              <a:latin typeface="Aptos Display" panose="020B0004020202020204" pitchFamily="34" charset="0"/>
            </a:endParaRPr>
          </a:p>
          <a:p>
            <a:pPr algn="just"/>
            <a:r>
              <a:rPr lang="zh-TW" altLang="en-US" b="1" dirty="0">
                <a:latin typeface="Aptos Display" panose="020B0004020202020204" pitchFamily="34" charset="0"/>
              </a:rPr>
              <a:t>科技的破壞性創造，如人工智能</a:t>
            </a:r>
            <a:r>
              <a:rPr lang="en-HK" altLang="zh-TW" b="1" dirty="0">
                <a:latin typeface="Aptos Display" panose="020B0004020202020204" pitchFamily="34" charset="0"/>
              </a:rPr>
              <a:t>(AI)</a:t>
            </a:r>
            <a:r>
              <a:rPr lang="zh-TW" altLang="en-US" b="1" dirty="0">
                <a:latin typeface="Aptos Display" panose="020B0004020202020204" pitchFamily="34" charset="0"/>
              </a:rPr>
              <a:t> 的數字顛覆，有危有機。</a:t>
            </a:r>
            <a:r>
              <a:rPr lang="en-HK" altLang="zh-TW" b="1" dirty="0">
                <a:latin typeface="Aptos Display" panose="020B0004020202020204" pitchFamily="34" charset="0"/>
              </a:rPr>
              <a:t>ESG</a:t>
            </a:r>
            <a:r>
              <a:rPr lang="zh-TW" altLang="en-US" b="1" dirty="0">
                <a:latin typeface="Aptos Display" panose="020B0004020202020204" pitchFamily="34" charset="0"/>
              </a:rPr>
              <a:t>的出現，持續發展的能力，全球關注，金融體系向低碳經濟轉型，都是投資的新機遇。「心理定向」（</a:t>
            </a:r>
            <a:r>
              <a:rPr lang="en-HK" altLang="zh-TW" b="1" dirty="0">
                <a:latin typeface="Aptos Display" panose="020B0004020202020204" pitchFamily="34" charset="0"/>
              </a:rPr>
              <a:t>psychological targeting</a:t>
            </a:r>
            <a:r>
              <a:rPr lang="zh-TW" altLang="en-HK" b="1" dirty="0">
                <a:latin typeface="Aptos Display" panose="020B0004020202020204" pitchFamily="34" charset="0"/>
              </a:rPr>
              <a:t>）</a:t>
            </a:r>
            <a:r>
              <a:rPr lang="zh-TW" altLang="en-US" b="1" dirty="0">
                <a:latin typeface="Aptos Display" panose="020B0004020202020204" pitchFamily="34" charset="0"/>
              </a:rPr>
              <a:t>引發數據管理道德關注，以免被偽命題引發意想不到的危機。</a:t>
            </a:r>
            <a:endParaRPr lang="en-US" b="1" dirty="0">
              <a:latin typeface="Aptos Display" panose="020B0004020202020204" pitchFamily="34" charset="0"/>
            </a:endParaRP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a:xfrm>
            <a:off x="11232989" y="6364663"/>
            <a:ext cx="630936" cy="365125"/>
          </a:xfrm>
        </p:spPr>
        <p:txBody>
          <a:bodyPr/>
          <a:lstStyle/>
          <a:p>
            <a:pPr lvl="0"/>
            <a:fld id="{D39F39FF-F5CB-4ACA-9B46-4CCF89ECA75F}" type="slidenum">
              <a:rPr lang="en-US" noProof="0" smtClean="0"/>
              <a:pPr lvl="0"/>
              <a:t>23</a:t>
            </a:fld>
            <a:endParaRPr lang="en-US" noProof="0" dirty="0"/>
          </a:p>
        </p:txBody>
      </p:sp>
      <p:pic>
        <p:nvPicPr>
          <p:cNvPr id="4" name="Picture 3">
            <a:extLst>
              <a:ext uri="{FF2B5EF4-FFF2-40B4-BE49-F238E27FC236}">
                <a16:creationId xmlns:a16="http://schemas.microsoft.com/office/drawing/2014/main" id="{624C8FE2-1D18-6A2E-151F-D32BCC033147}"/>
              </a:ext>
            </a:extLst>
          </p:cNvPr>
          <p:cNvPicPr>
            <a:picLocks noChangeAspect="1"/>
          </p:cNvPicPr>
          <p:nvPr/>
        </p:nvPicPr>
        <p:blipFill>
          <a:blip r:embed="rId2"/>
          <a:stretch>
            <a:fillRect/>
          </a:stretch>
        </p:blipFill>
        <p:spPr>
          <a:xfrm>
            <a:off x="6690359" y="3639588"/>
            <a:ext cx="2428703" cy="2428703"/>
          </a:xfrm>
          <a:prstGeom prst="rect">
            <a:avLst/>
          </a:prstGeom>
        </p:spPr>
      </p:pic>
      <p:pic>
        <p:nvPicPr>
          <p:cNvPr id="1026" name="Picture 2" descr="Buy Psychological Testing, 7e Book Online at Low Prices in India |  Psychological Testing, 7e Reviews &amp; Ratings - Amazon.in">
            <a:extLst>
              <a:ext uri="{FF2B5EF4-FFF2-40B4-BE49-F238E27FC236}">
                <a16:creationId xmlns:a16="http://schemas.microsoft.com/office/drawing/2014/main" id="{FDFA72F3-D211-333C-309C-7EDE45967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757" y="3636396"/>
            <a:ext cx="2253760" cy="2889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vestors skeptical about billion-dollar unicorns - Pitchbook">
            <a:extLst>
              <a:ext uri="{FF2B5EF4-FFF2-40B4-BE49-F238E27FC236}">
                <a16:creationId xmlns:a16="http://schemas.microsoft.com/office/drawing/2014/main" id="{AA5612C9-8DDE-8FD8-8F1D-9E31A4CBB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46429" y="681644"/>
            <a:ext cx="2437785" cy="24855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dden Champions: The 3 Most Influential Business People in Europe You've  Never Heard Of - 81823">
            <a:extLst>
              <a:ext uri="{FF2B5EF4-FFF2-40B4-BE49-F238E27FC236}">
                <a16:creationId xmlns:a16="http://schemas.microsoft.com/office/drawing/2014/main" id="{5B033929-3C95-47B8-B0C0-FA3C9E7639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6807" y="667530"/>
            <a:ext cx="2419176" cy="2491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08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51BF-535F-B010-7257-C143292FBB1D}"/>
              </a:ext>
            </a:extLst>
          </p:cNvPr>
          <p:cNvSpPr>
            <a:spLocks noGrp="1"/>
          </p:cNvSpPr>
          <p:nvPr>
            <p:ph type="title"/>
          </p:nvPr>
        </p:nvSpPr>
        <p:spPr>
          <a:xfrm>
            <a:off x="124692" y="875030"/>
            <a:ext cx="2909454" cy="1452534"/>
          </a:xfrm>
        </p:spPr>
        <p:txBody>
          <a:bodyPr>
            <a:normAutofit fontScale="90000"/>
          </a:bodyPr>
          <a:lstStyle/>
          <a:p>
            <a:r>
              <a:rPr lang="en-HK" dirty="0"/>
              <a:t>Reference</a:t>
            </a:r>
          </a:p>
        </p:txBody>
      </p:sp>
      <p:sp>
        <p:nvSpPr>
          <p:cNvPr id="4" name="Content Placeholder 3">
            <a:extLst>
              <a:ext uri="{FF2B5EF4-FFF2-40B4-BE49-F238E27FC236}">
                <a16:creationId xmlns:a16="http://schemas.microsoft.com/office/drawing/2014/main" id="{468354AD-59E1-3804-9745-CE5F1349FE94}"/>
              </a:ext>
            </a:extLst>
          </p:cNvPr>
          <p:cNvSpPr>
            <a:spLocks noGrp="1"/>
          </p:cNvSpPr>
          <p:nvPr>
            <p:ph sz="quarter" idx="14"/>
          </p:nvPr>
        </p:nvSpPr>
        <p:spPr>
          <a:xfrm>
            <a:off x="3302000" y="590204"/>
            <a:ext cx="8607425" cy="6126480"/>
          </a:xfrm>
        </p:spPr>
        <p:txBody>
          <a:bodyPr>
            <a:normAutofit fontScale="62500" lnSpcReduction="20000"/>
          </a:bodyPr>
          <a:lstStyle/>
          <a:p>
            <a:r>
              <a:rPr lang="en-HK" dirty="0"/>
              <a:t>Books &amp; Journals</a:t>
            </a:r>
          </a:p>
          <a:p>
            <a:r>
              <a:rPr lang="en-HK" dirty="0"/>
              <a:t>HAE-YONG, S. (2014). Hidden champions’ are revealed. Korea JoongAng Daily.</a:t>
            </a:r>
          </a:p>
          <a:p>
            <a:r>
              <a:rPr lang="en-HK" dirty="0"/>
              <a:t>Hidden Champions Capital Management. (2020, July). Insights - Newsletter. 01 Jul HCF Newsletter- June 2020 Updates: Portfolio Overview &amp; Our Investment Updates.</a:t>
            </a:r>
          </a:p>
          <a:p>
            <a:r>
              <a:rPr lang="en-HK" dirty="0"/>
              <a:t>Simon, H. (2009). Hidden Champions of the Twenty-First Century. Germany: Springer.</a:t>
            </a:r>
          </a:p>
          <a:p>
            <a:r>
              <a:rPr lang="en-HK" dirty="0" err="1"/>
              <a:t>Zitelmann</a:t>
            </a:r>
            <a:r>
              <a:rPr lang="en-HK" dirty="0"/>
              <a:t>, R. (2019, July 15). The Leadership Secrets Of The Hidden Champions. Forbes.</a:t>
            </a:r>
          </a:p>
          <a:p>
            <a:r>
              <a:rPr lang="zh-TW" altLang="en-US" dirty="0"/>
              <a:t>朱維鵬</a:t>
            </a:r>
            <a:r>
              <a:rPr lang="en-US" altLang="zh-TW" dirty="0"/>
              <a:t>. (2020, </a:t>
            </a:r>
            <a:r>
              <a:rPr lang="zh-TW" altLang="en-US" dirty="0"/>
              <a:t>６月</a:t>
            </a:r>
            <a:r>
              <a:rPr lang="en-US" altLang="zh-TW" dirty="0"/>
              <a:t>). 21</a:t>
            </a:r>
            <a:r>
              <a:rPr lang="zh-TW" altLang="en-US" dirty="0"/>
              <a:t>世紀的隱形冠軍</a:t>
            </a:r>
            <a:r>
              <a:rPr lang="en-US" altLang="zh-TW" dirty="0"/>
              <a:t>. </a:t>
            </a:r>
            <a:r>
              <a:rPr lang="zh-TW" altLang="en-US" dirty="0"/>
              <a:t>中外要聞</a:t>
            </a:r>
            <a:r>
              <a:rPr lang="en-US" altLang="zh-TW" dirty="0"/>
              <a:t>, </a:t>
            </a:r>
            <a:r>
              <a:rPr lang="en-HK" dirty="0"/>
              <a:t>pp. 16 - 20.</a:t>
            </a:r>
          </a:p>
          <a:p>
            <a:r>
              <a:rPr lang="zh-TW" altLang="en-US" dirty="0"/>
              <a:t>吳宥忠</a:t>
            </a:r>
            <a:r>
              <a:rPr lang="en-US" altLang="zh-TW" dirty="0"/>
              <a:t>. (2019). 《</a:t>
            </a:r>
            <a:r>
              <a:rPr lang="zh-TW" altLang="en-US" dirty="0"/>
              <a:t>投資＆創業</a:t>
            </a:r>
            <a:r>
              <a:rPr lang="ja-JP" altLang="en-US" dirty="0"/>
              <a:t>の</a:t>
            </a:r>
            <a:r>
              <a:rPr lang="zh-TW" altLang="en-US" dirty="0"/>
              <a:t>白皮書</a:t>
            </a:r>
            <a:r>
              <a:rPr lang="en-US" altLang="zh-TW" dirty="0"/>
              <a:t>》</a:t>
            </a:r>
            <a:r>
              <a:rPr lang="zh-TW" altLang="en-US" dirty="0"/>
              <a:t>：一半的獨角獸，其實是灌了非常多水的獨角仙</a:t>
            </a:r>
            <a:r>
              <a:rPr lang="en-US" altLang="zh-TW" dirty="0"/>
              <a:t>. </a:t>
            </a:r>
            <a:r>
              <a:rPr lang="en-HK" dirty="0"/>
              <a:t>China: Chuang Jian wen Hua chu ban, 2019.</a:t>
            </a:r>
          </a:p>
          <a:p>
            <a:r>
              <a:rPr lang="en-HK" dirty="0"/>
              <a:t>Simon Kucher &amp; Partners. (2014, May 23). Hidden Champions The Vanguard of </a:t>
            </a:r>
            <a:r>
              <a:rPr lang="en-HK" dirty="0" err="1"/>
              <a:t>Globalia</a:t>
            </a:r>
            <a:r>
              <a:rPr lang="en-HK" dirty="0"/>
              <a:t>. Retrieved from https://www.slideshare.net/GregorioLato/simon-kucher-hermannsimonhiddenchampions</a:t>
            </a:r>
          </a:p>
          <a:p>
            <a:r>
              <a:rPr lang="en-HK" dirty="0"/>
              <a:t>Xinhua News. (2019, 10 17). Germany's hidden champions meet China in Heidelberg. Retrieved from www.news.cn: http://www.xinhuanet.com/english/europe/2019-10/17/c_138477447.htm</a:t>
            </a:r>
          </a:p>
          <a:p>
            <a:r>
              <a:rPr lang="zh-TW" altLang="en-US" dirty="0"/>
              <a:t>彭劍鋒</a:t>
            </a:r>
            <a:r>
              <a:rPr lang="en-US" altLang="zh-TW" dirty="0"/>
              <a:t>. (2020, 1 14). </a:t>
            </a:r>
            <a:r>
              <a:rPr lang="zh-TW" altLang="en-US" dirty="0"/>
              <a:t>隐形冠军和独角兽的区别</a:t>
            </a:r>
            <a:r>
              <a:rPr lang="en-US" altLang="zh-TW" dirty="0"/>
              <a:t>. </a:t>
            </a:r>
            <a:r>
              <a:rPr lang="en-HK" dirty="0"/>
              <a:t>Retrieved from </a:t>
            </a:r>
            <a:r>
              <a:rPr lang="zh-TW" altLang="en-US" dirty="0"/>
              <a:t>億歐</a:t>
            </a:r>
            <a:r>
              <a:rPr lang="en-US" altLang="zh-TW" dirty="0"/>
              <a:t>: </a:t>
            </a:r>
            <a:r>
              <a:rPr lang="en-HK" dirty="0"/>
              <a:t>https://www.iyiou.com/p/122073.html</a:t>
            </a:r>
          </a:p>
          <a:p>
            <a:r>
              <a:rPr lang="en-HK" dirty="0"/>
              <a:t>Dan Lyons, 2017. Disrupted, My Misadventure in the Start-Up Bubble.</a:t>
            </a:r>
          </a:p>
          <a:p>
            <a:r>
              <a:rPr lang="en-HK" dirty="0" err="1"/>
              <a:t>Cruch</a:t>
            </a:r>
            <a:r>
              <a:rPr lang="en-HK" dirty="0"/>
              <a:t> Base, 2023. Valuation of Unicorn.</a:t>
            </a:r>
          </a:p>
          <a:p>
            <a:r>
              <a:rPr lang="en-HK" dirty="0"/>
              <a:t>Hurun Research </a:t>
            </a:r>
            <a:r>
              <a:rPr lang="en-HK" dirty="0" err="1"/>
              <a:t>Insitute</a:t>
            </a:r>
            <a:r>
              <a:rPr lang="en-HK" dirty="0"/>
              <a:t>, 2022. </a:t>
            </a:r>
            <a:r>
              <a:rPr lang="en-HK" dirty="0" err="1"/>
              <a:t>Walkthe</a:t>
            </a:r>
            <a:r>
              <a:rPr lang="en-HK" dirty="0"/>
              <a:t> Chat Analysis.</a:t>
            </a:r>
          </a:p>
          <a:p>
            <a:r>
              <a:rPr lang="en-HK" dirty="0"/>
              <a:t>Chester Chu &amp; Dr Perry Ip, 2018. </a:t>
            </a:r>
            <a:r>
              <a:rPr lang="zh-TW" altLang="en-US" dirty="0"/>
              <a:t>中外要聞</a:t>
            </a:r>
            <a:r>
              <a:rPr lang="en-US" altLang="zh-TW" dirty="0"/>
              <a:t>, </a:t>
            </a:r>
            <a:r>
              <a:rPr lang="en-HK" dirty="0"/>
              <a:t>Page 20,</a:t>
            </a:r>
            <a:r>
              <a:rPr lang="zh-TW" altLang="en-US" dirty="0"/>
              <a:t>疑似獨角獸的企業</a:t>
            </a:r>
            <a:endParaRPr lang="en-HK" dirty="0"/>
          </a:p>
          <a:p>
            <a:endParaRPr lang="en-HK" dirty="0"/>
          </a:p>
        </p:txBody>
      </p:sp>
      <p:sp>
        <p:nvSpPr>
          <p:cNvPr id="6" name="Slide Number Placeholder 5">
            <a:extLst>
              <a:ext uri="{FF2B5EF4-FFF2-40B4-BE49-F238E27FC236}">
                <a16:creationId xmlns:a16="http://schemas.microsoft.com/office/drawing/2014/main" id="{326415A3-8D9A-EF7B-1A5B-FA2A2CD439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78593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877001" y="4947313"/>
            <a:ext cx="7700617" cy="1409037"/>
          </a:xfrm>
        </p:spPr>
        <p:txBody>
          <a:bodyPr/>
          <a:lstStyle/>
          <a:p>
            <a:r>
              <a:rPr lang="en-US" dirty="0"/>
              <a:t>Thank you</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a:xfrm>
            <a:off x="9446252" y="386989"/>
            <a:ext cx="2443495" cy="3758334"/>
          </a:xfrm>
        </p:spPr>
        <p:txBody>
          <a:bodyPr>
            <a:normAutofit/>
          </a:bodyPr>
          <a:lstStyle/>
          <a:p>
            <a:r>
              <a:rPr lang="en-US" dirty="0"/>
              <a:t>Presenter </a:t>
            </a:r>
          </a:p>
          <a:p>
            <a:r>
              <a:rPr lang="en-US" sz="2000" dirty="0"/>
              <a:t>DR Chester Chu</a:t>
            </a:r>
          </a:p>
          <a:p>
            <a:endParaRPr lang="en-US" dirty="0"/>
          </a:p>
          <a:p>
            <a:r>
              <a:rPr lang="en-US" dirty="0"/>
              <a:t>Email </a:t>
            </a:r>
            <a:r>
              <a:rPr lang="en-US" sz="2000" dirty="0"/>
              <a:t>chester@hkafa.org</a:t>
            </a:r>
          </a:p>
          <a:p>
            <a:endParaRPr lang="en-US" dirty="0"/>
          </a:p>
          <a:p>
            <a:r>
              <a:rPr lang="en-US" dirty="0"/>
              <a:t>Website</a:t>
            </a:r>
          </a:p>
          <a:p>
            <a:r>
              <a:rPr lang="en-US" sz="2000" dirty="0"/>
              <a:t>www.hkafa.org</a:t>
            </a:r>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58189"/>
            <a:ext cx="9144000" cy="4532313"/>
          </a:xfrm>
        </p:spPr>
      </p:pic>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9144000" y="4532313"/>
            <a:ext cx="3048000" cy="2325687"/>
          </a:xfrm>
        </p:spPr>
      </p:pic>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25</a:t>
            </a:fld>
            <a:endParaRPr lang="en-US" noProof="0" dirty="0"/>
          </a:p>
        </p:txBody>
      </p:sp>
    </p:spTree>
    <p:extLst>
      <p:ext uri="{BB962C8B-B14F-4D97-AF65-F5344CB8AC3E}">
        <p14:creationId xmlns:p14="http://schemas.microsoft.com/office/powerpoint/2010/main" val="76761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649044" y="753034"/>
            <a:ext cx="6815446" cy="3887390"/>
          </a:xfrm>
        </p:spPr>
        <p:txBody>
          <a:bodyPr>
            <a:normAutofit/>
          </a:bodyPr>
          <a:lstStyle/>
          <a:p>
            <a:r>
              <a:rPr lang="en-US" sz="5400" dirty="0"/>
              <a:t>The  Current Situation of Hidden Champions &amp;  Unicorns</a:t>
            </a:r>
            <a:r>
              <a:rPr lang="en-HK" sz="5400" dirty="0"/>
              <a:t> in 2023</a:t>
            </a:r>
            <a:endParaRPr lang="en-US" sz="5400" dirty="0"/>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649045" y="4640424"/>
            <a:ext cx="6437555" cy="1303176"/>
          </a:xfrm>
        </p:spPr>
        <p:txBody>
          <a:bodyPr/>
          <a:lstStyle/>
          <a:p>
            <a:r>
              <a:rPr lang="en-US" dirty="0"/>
              <a:t>Chester Chu</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13533" y="0"/>
            <a:ext cx="4082983" cy="6858000"/>
          </a:xfrm>
        </p:spPr>
      </p:pic>
    </p:spTree>
    <p:extLst>
      <p:ext uri="{BB962C8B-B14F-4D97-AF65-F5344CB8AC3E}">
        <p14:creationId xmlns:p14="http://schemas.microsoft.com/office/powerpoint/2010/main" val="2720718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5153891"/>
            <a:ext cx="3209008" cy="789709"/>
          </a:xfrm>
        </p:spPr>
        <p:txBody>
          <a:bodyPr>
            <a:normAutofit fontScale="90000"/>
          </a:bodyPr>
          <a:lstStyle/>
          <a:p>
            <a:r>
              <a:rPr lang="en-HK" sz="2700" dirty="0"/>
              <a:t>The Current Situations of Hidden Champions &amp; Unicorns in 2023</a:t>
            </a:r>
            <a:br>
              <a:rPr lang="en-HK" sz="2700" dirty="0"/>
            </a:br>
            <a:r>
              <a:rPr lang="en-HK" sz="2700" dirty="0"/>
              <a:t>Date: 15th Aug, 23</a:t>
            </a:r>
            <a:br>
              <a:rPr lang="en-HK" sz="2700" dirty="0"/>
            </a:br>
            <a:r>
              <a:rPr lang="en-HK" sz="2700" dirty="0"/>
              <a:t>Time: 11:45 – 13:15</a:t>
            </a:r>
            <a:r>
              <a:rPr lang="en-HK" sz="3600" dirty="0"/>
              <a:t/>
            </a:r>
            <a:br>
              <a:rPr lang="en-HK" sz="3600" dirty="0"/>
            </a:br>
            <a:r>
              <a:rPr lang="en-HK" dirty="0"/>
              <a:t/>
            </a:r>
            <a:br>
              <a:rPr lang="en-HK" dirty="0"/>
            </a:br>
            <a:r>
              <a:rPr lang="en-US" dirty="0"/>
              <a:t>Agenda</a:t>
            </a:r>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076700" y="0"/>
            <a:ext cx="4038600"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864100" y="3841750"/>
            <a:ext cx="6599238" cy="2296083"/>
          </a:xfrm>
        </p:spPr>
        <p:txBody>
          <a:bodyPr>
            <a:normAutofit/>
          </a:bodyPr>
          <a:lstStyle/>
          <a:p>
            <a:r>
              <a:rPr lang="en-US" b="1" dirty="0"/>
              <a:t>Topic one – What is a Hidden Champion Company?</a:t>
            </a:r>
          </a:p>
          <a:p>
            <a:r>
              <a:rPr lang="en-US" b="1" dirty="0"/>
              <a:t>Topic two – What is a Unicorn Company?</a:t>
            </a:r>
          </a:p>
          <a:p>
            <a:r>
              <a:rPr lang="en-US" b="1" dirty="0"/>
              <a:t>Topic three – Hidden Champion vs Unicorn</a:t>
            </a:r>
          </a:p>
          <a:p>
            <a:r>
              <a:rPr lang="en-US" b="1" dirty="0"/>
              <a:t>Topic four – Questions and Answers</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4</a:t>
            </a:fld>
            <a:endParaRPr lang="en-US" noProof="0" dirty="0"/>
          </a:p>
        </p:txBody>
      </p:sp>
      <p:pic>
        <p:nvPicPr>
          <p:cNvPr id="4" name="Picture 3">
            <a:extLst>
              <a:ext uri="{FF2B5EF4-FFF2-40B4-BE49-F238E27FC236}">
                <a16:creationId xmlns:a16="http://schemas.microsoft.com/office/drawing/2014/main" id="{CC6A9C9D-D6E9-B6FE-F13A-E9CD95386244}"/>
              </a:ext>
            </a:extLst>
          </p:cNvPr>
          <p:cNvPicPr>
            <a:picLocks noChangeAspect="1"/>
          </p:cNvPicPr>
          <p:nvPr/>
        </p:nvPicPr>
        <p:blipFill>
          <a:blip r:embed="rId4"/>
          <a:stretch>
            <a:fillRect/>
          </a:stretch>
        </p:blipFill>
        <p:spPr>
          <a:xfrm>
            <a:off x="8079970" y="0"/>
            <a:ext cx="4112030" cy="3424844"/>
          </a:xfrm>
          <a:prstGeom prst="rect">
            <a:avLst/>
          </a:prstGeom>
        </p:spPr>
      </p:pic>
      <p:pic>
        <p:nvPicPr>
          <p:cNvPr id="3" name="Picture 2">
            <a:extLst>
              <a:ext uri="{FF2B5EF4-FFF2-40B4-BE49-F238E27FC236}">
                <a16:creationId xmlns:a16="http://schemas.microsoft.com/office/drawing/2014/main" id="{DCAA558C-4E12-97DA-4E58-DEF27F8C7D37}"/>
              </a:ext>
            </a:extLst>
          </p:cNvPr>
          <p:cNvPicPr>
            <a:picLocks noChangeAspect="1"/>
          </p:cNvPicPr>
          <p:nvPr/>
        </p:nvPicPr>
        <p:blipFill>
          <a:blip r:embed="rId5"/>
          <a:stretch>
            <a:fillRect/>
          </a:stretch>
        </p:blipFill>
        <p:spPr>
          <a:xfrm>
            <a:off x="0" y="0"/>
            <a:ext cx="2144869" cy="2130123"/>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a:lstStyle/>
          <a:p>
            <a:r>
              <a:rPr lang="en-US" dirty="0"/>
              <a:t>Introduction</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2286000"/>
            <a:ext cx="5067300" cy="2261062"/>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fontScale="92500"/>
          </a:bodyPr>
          <a:lstStyle/>
          <a:p>
            <a:pPr algn="just"/>
            <a:r>
              <a:rPr lang="en-HK" b="0" i="0" dirty="0">
                <a:solidFill>
                  <a:srgbClr val="FF0000"/>
                </a:solidFill>
                <a:effectLst/>
                <a:latin typeface="Google Sans"/>
              </a:rPr>
              <a:t>Hidden champions </a:t>
            </a:r>
            <a:r>
              <a:rPr lang="en-HK" b="0" i="0" dirty="0">
                <a:solidFill>
                  <a:srgbClr val="202124"/>
                </a:solidFill>
                <a:effectLst/>
                <a:latin typeface="Google Sans"/>
              </a:rPr>
              <a:t>are </a:t>
            </a:r>
            <a:r>
              <a:rPr lang="en-HK" b="0" i="0" dirty="0">
                <a:solidFill>
                  <a:srgbClr val="040C28"/>
                </a:solidFill>
                <a:effectLst/>
                <a:latin typeface="Google Sans"/>
              </a:rPr>
              <a:t>relatively small but highly successful companies that are concealed behind a curtain of inconspicuousness, invisibility, and sometimes secrecy</a:t>
            </a:r>
            <a:r>
              <a:rPr lang="en-HK" b="0" i="0" dirty="0">
                <a:solidFill>
                  <a:srgbClr val="202124"/>
                </a:solidFill>
                <a:effectLst/>
                <a:latin typeface="Google Sans"/>
              </a:rPr>
              <a:t>.</a:t>
            </a:r>
          </a:p>
          <a:p>
            <a:pPr algn="just"/>
            <a:r>
              <a:rPr lang="en-HK" dirty="0"/>
              <a:t>The term </a:t>
            </a:r>
            <a:r>
              <a:rPr lang="en-HK" dirty="0">
                <a:solidFill>
                  <a:srgbClr val="FF0000"/>
                </a:solidFill>
              </a:rPr>
              <a:t>Unicorns</a:t>
            </a:r>
            <a:r>
              <a:rPr lang="en-HK" dirty="0"/>
              <a:t> refers to a privately held startup company with a value of over $1 billion. It is commonly used in the venture capital industry.</a:t>
            </a:r>
            <a:endParaRPr lang="en-US"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5</a:t>
            </a:fld>
            <a:endParaRPr lang="en-US" noProof="0" dirty="0"/>
          </a:p>
        </p:txBody>
      </p:sp>
      <p:pic>
        <p:nvPicPr>
          <p:cNvPr id="2" name="Picture 1">
            <a:extLst>
              <a:ext uri="{FF2B5EF4-FFF2-40B4-BE49-F238E27FC236}">
                <a16:creationId xmlns:a16="http://schemas.microsoft.com/office/drawing/2014/main" id="{B5AF8B43-A90A-1857-7510-605DE1FDD424}"/>
              </a:ext>
            </a:extLst>
          </p:cNvPr>
          <p:cNvPicPr>
            <a:picLocks noChangeAspect="1"/>
          </p:cNvPicPr>
          <p:nvPr/>
        </p:nvPicPr>
        <p:blipFill>
          <a:blip r:embed="rId3"/>
          <a:stretch>
            <a:fillRect/>
          </a:stretch>
        </p:blipFill>
        <p:spPr>
          <a:xfrm>
            <a:off x="0" y="4513810"/>
            <a:ext cx="5087389" cy="2344189"/>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15178" y="710701"/>
            <a:ext cx="5945393" cy="2366683"/>
          </a:xfrm>
        </p:spPr>
        <p:txBody>
          <a:bodyPr/>
          <a:lstStyle/>
          <a:p>
            <a:r>
              <a:rPr lang="en-US" dirty="0"/>
              <a:t>Topic one</a:t>
            </a:r>
          </a:p>
        </p:txBody>
      </p:sp>
      <p:sp>
        <p:nvSpPr>
          <p:cNvPr id="12" name="Subtitle 11">
            <a:extLst>
              <a:ext uri="{FF2B5EF4-FFF2-40B4-BE49-F238E27FC236}">
                <a16:creationId xmlns:a16="http://schemas.microsoft.com/office/drawing/2014/main" id="{AEAC0465-1751-47C8-9200-CF24EEB5E133}"/>
              </a:ext>
            </a:extLst>
          </p:cNvPr>
          <p:cNvSpPr>
            <a:spLocks noGrp="1"/>
          </p:cNvSpPr>
          <p:nvPr>
            <p:ph type="subTitle" idx="1"/>
          </p:nvPr>
        </p:nvSpPr>
        <p:spPr>
          <a:xfrm>
            <a:off x="649045" y="3075868"/>
            <a:ext cx="5945393" cy="1108335"/>
          </a:xfrm>
        </p:spPr>
        <p:txBody>
          <a:bodyPr/>
          <a:lstStyle/>
          <a:p>
            <a:r>
              <a:rPr lang="en-US" b="1" dirty="0"/>
              <a:t>What is a Hidden Champion Company?</a:t>
            </a:r>
          </a:p>
          <a:p>
            <a:endParaRPr lang="en-US" dirty="0"/>
          </a:p>
        </p:txBody>
      </p:sp>
      <p:sp>
        <p:nvSpPr>
          <p:cNvPr id="3" name="Footer Placeholder 2">
            <a:extLst>
              <a:ext uri="{FF2B5EF4-FFF2-40B4-BE49-F238E27FC236}">
                <a16:creationId xmlns:a16="http://schemas.microsoft.com/office/drawing/2014/main" id="{E5932065-5BEE-4D45-A3A1-6F0559B48650}"/>
              </a:ext>
            </a:extLst>
          </p:cNvPr>
          <p:cNvSpPr>
            <a:spLocks noGrp="1"/>
          </p:cNvSpPr>
          <p:nvPr>
            <p:ph type="ftr" sz="quarter" idx="11"/>
          </p:nvPr>
        </p:nvSpPr>
        <p:spPr>
          <a:xfrm>
            <a:off x="201168" y="6356350"/>
            <a:ext cx="4837176" cy="365125"/>
          </a:xfrm>
        </p:spPr>
        <p:txBody>
          <a:bodyPr/>
          <a:lstStyle/>
          <a:p>
            <a:pPr lvl="0"/>
            <a:r>
              <a:rPr lang="en-US" noProof="0" dirty="0"/>
              <a:t>Presentation title</a:t>
            </a:r>
          </a:p>
        </p:txBody>
      </p:sp>
      <p:sp>
        <p:nvSpPr>
          <p:cNvPr id="2" name="Date Placeholder 1">
            <a:extLst>
              <a:ext uri="{FF2B5EF4-FFF2-40B4-BE49-F238E27FC236}">
                <a16:creationId xmlns:a16="http://schemas.microsoft.com/office/drawing/2014/main" id="{B8D2C1D6-521E-4B36-BBF3-F3613BE0A718}"/>
              </a:ext>
            </a:extLst>
          </p:cNvPr>
          <p:cNvSpPr>
            <a:spLocks noGrp="1"/>
          </p:cNvSpPr>
          <p:nvPr>
            <p:ph type="dt" sz="half" idx="10"/>
          </p:nvPr>
        </p:nvSpPr>
        <p:spPr>
          <a:xfrm>
            <a:off x="7013448" y="6355080"/>
            <a:ext cx="4352544" cy="365125"/>
          </a:xfrm>
        </p:spPr>
        <p:txBody>
          <a:bodyPr/>
          <a:lstStyle/>
          <a:p>
            <a:r>
              <a:rPr lang="en-US" dirty="0"/>
              <a:t>20XX</a:t>
            </a:r>
          </a:p>
        </p:txBody>
      </p:sp>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a:lstStyle/>
          <a:p>
            <a:pPr lvl="0"/>
            <a:fld id="{2722F022-211C-4882-844C-086FEA6806AA}" type="slidenum">
              <a:rPr lang="en-US" noProof="0" smtClean="0"/>
              <a:pPr lvl="0"/>
              <a:t>6</a:t>
            </a:fld>
            <a:endParaRPr lang="en-US" noProof="0" dirty="0"/>
          </a:p>
        </p:txBody>
      </p:sp>
      <p:pic>
        <p:nvPicPr>
          <p:cNvPr id="7" name="Picture 6">
            <a:extLst>
              <a:ext uri="{FF2B5EF4-FFF2-40B4-BE49-F238E27FC236}">
                <a16:creationId xmlns:a16="http://schemas.microsoft.com/office/drawing/2014/main" id="{8453D2DB-1C4F-DA5F-7203-0610D3D2962E}"/>
              </a:ext>
            </a:extLst>
          </p:cNvPr>
          <p:cNvPicPr>
            <a:picLocks noChangeAspect="1"/>
          </p:cNvPicPr>
          <p:nvPr/>
        </p:nvPicPr>
        <p:blipFill>
          <a:blip r:embed="rId3"/>
          <a:stretch>
            <a:fillRect/>
          </a:stretch>
        </p:blipFill>
        <p:spPr>
          <a:xfrm>
            <a:off x="0" y="4506334"/>
            <a:ext cx="7082444" cy="2418167"/>
          </a:xfrm>
          <a:prstGeom prst="rect">
            <a:avLst/>
          </a:prstGeom>
        </p:spPr>
      </p:pic>
      <p:pic>
        <p:nvPicPr>
          <p:cNvPr id="8" name="Picture 7">
            <a:extLst>
              <a:ext uri="{FF2B5EF4-FFF2-40B4-BE49-F238E27FC236}">
                <a16:creationId xmlns:a16="http://schemas.microsoft.com/office/drawing/2014/main" id="{E4DB6FA9-1A0A-7303-D9D8-5B2082626FEE}"/>
              </a:ext>
            </a:extLst>
          </p:cNvPr>
          <p:cNvPicPr>
            <a:picLocks noChangeAspect="1"/>
          </p:cNvPicPr>
          <p:nvPr/>
        </p:nvPicPr>
        <p:blipFill>
          <a:blip r:embed="rId4"/>
          <a:stretch>
            <a:fillRect/>
          </a:stretch>
        </p:blipFill>
        <p:spPr>
          <a:xfrm>
            <a:off x="7069666" y="-1"/>
            <a:ext cx="5122333" cy="4555067"/>
          </a:xfrm>
          <a:prstGeom prst="rect">
            <a:avLst/>
          </a:prstGeom>
        </p:spPr>
      </p:pic>
      <p:pic>
        <p:nvPicPr>
          <p:cNvPr id="9" name="Picture 8">
            <a:extLst>
              <a:ext uri="{FF2B5EF4-FFF2-40B4-BE49-F238E27FC236}">
                <a16:creationId xmlns:a16="http://schemas.microsoft.com/office/drawing/2014/main" id="{FB8448A6-104C-E223-C8E9-9C73DA281BFE}"/>
              </a:ext>
            </a:extLst>
          </p:cNvPr>
          <p:cNvPicPr>
            <a:picLocks noChangeAspect="1"/>
          </p:cNvPicPr>
          <p:nvPr/>
        </p:nvPicPr>
        <p:blipFill>
          <a:blip r:embed="rId5"/>
          <a:stretch>
            <a:fillRect/>
          </a:stretch>
        </p:blipFill>
        <p:spPr>
          <a:xfrm>
            <a:off x="7078132" y="3448754"/>
            <a:ext cx="5113867" cy="3409245"/>
          </a:xfrm>
          <a:prstGeom prst="rect">
            <a:avLst/>
          </a:prstGeom>
        </p:spPr>
      </p:pic>
    </p:spTree>
    <p:extLst>
      <p:ext uri="{BB962C8B-B14F-4D97-AF65-F5344CB8AC3E}">
        <p14:creationId xmlns:p14="http://schemas.microsoft.com/office/powerpoint/2010/main" val="282602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ctrTitle"/>
          </p:nvPr>
        </p:nvSpPr>
        <p:spPr/>
        <p:txBody>
          <a:bodyPr/>
          <a:lstStyle/>
          <a:p>
            <a:r>
              <a:rPr lang="en-US" dirty="0"/>
              <a:t>Criteria of Hidden Champion</a:t>
            </a:r>
          </a:p>
        </p:txBody>
      </p:sp>
      <p:sp>
        <p:nvSpPr>
          <p:cNvPr id="2" name="Subtitle 1">
            <a:extLst>
              <a:ext uri="{FF2B5EF4-FFF2-40B4-BE49-F238E27FC236}">
                <a16:creationId xmlns:a16="http://schemas.microsoft.com/office/drawing/2014/main" id="{389175E4-24C2-0C6E-2EC3-1DFBFAD7644E}"/>
              </a:ext>
            </a:extLst>
          </p:cNvPr>
          <p:cNvSpPr>
            <a:spLocks noGrp="1"/>
          </p:cNvSpPr>
          <p:nvPr>
            <p:ph type="subTitle" idx="1"/>
          </p:nvPr>
        </p:nvSpPr>
        <p:spPr>
          <a:xfrm>
            <a:off x="9407611" y="4523875"/>
            <a:ext cx="2784389" cy="2058158"/>
          </a:xfrm>
        </p:spPr>
        <p:txBody>
          <a:bodyPr>
            <a:normAutofit fontScale="92500"/>
          </a:bodyPr>
          <a:lstStyle/>
          <a:p>
            <a:pPr marL="457200" indent="-457200">
              <a:buFont typeface="Arial" panose="020B0604020202020204" pitchFamily="34" charset="0"/>
              <a:buChar char="•"/>
            </a:pPr>
            <a:r>
              <a:rPr lang="zh-TW" altLang="en-US" sz="2600" dirty="0"/>
              <a:t>全球前三名，或區域的第一名</a:t>
            </a:r>
            <a:endParaRPr lang="en-HK" altLang="zh-TW" sz="2600" dirty="0"/>
          </a:p>
          <a:p>
            <a:pPr marL="457200" indent="-457200">
              <a:buFont typeface="Arial" panose="020B0604020202020204" pitchFamily="34" charset="0"/>
              <a:buChar char="•"/>
            </a:pPr>
            <a:r>
              <a:rPr lang="zh-TW" altLang="en-US" sz="2600" dirty="0"/>
              <a:t>年收入少於</a:t>
            </a:r>
            <a:r>
              <a:rPr lang="en-US" altLang="zh-TW" sz="2600" dirty="0"/>
              <a:t>40</a:t>
            </a:r>
            <a:r>
              <a:rPr lang="zh-TW" altLang="en-US" sz="2600" dirty="0"/>
              <a:t>億美元</a:t>
            </a:r>
            <a:endParaRPr lang="en-HK" altLang="zh-TW" sz="2600" dirty="0"/>
          </a:p>
          <a:p>
            <a:pPr marL="457200" indent="-457200">
              <a:buFont typeface="Arial" panose="020B0604020202020204" pitchFamily="34" charset="0"/>
              <a:buChar char="•"/>
            </a:pPr>
            <a:r>
              <a:rPr lang="zh-TW" altLang="en-US" sz="2600" dirty="0"/>
              <a:t>低知名度</a:t>
            </a:r>
          </a:p>
          <a:p>
            <a:endParaRPr lang="en-HK" dirty="0"/>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p:txBody>
          <a:bodyPr/>
          <a:lstStyle/>
          <a:p>
            <a:pPr lvl="0"/>
            <a:fld id="{06B786C7-B8F9-4072-AAAA-17258464D730}" type="slidenum">
              <a:rPr lang="en-US" noProof="0" smtClean="0"/>
              <a:pPr lvl="0"/>
              <a:t>7</a:t>
            </a:fld>
            <a:endParaRPr lang="en-US" noProof="0" dirty="0"/>
          </a:p>
        </p:txBody>
      </p:sp>
      <p:sp>
        <p:nvSpPr>
          <p:cNvPr id="7" name="TextBox 6">
            <a:extLst>
              <a:ext uri="{FF2B5EF4-FFF2-40B4-BE49-F238E27FC236}">
                <a16:creationId xmlns:a16="http://schemas.microsoft.com/office/drawing/2014/main" id="{3126225C-D928-F940-6FFC-BB0E801A4335}"/>
              </a:ext>
            </a:extLst>
          </p:cNvPr>
          <p:cNvSpPr txBox="1"/>
          <p:nvPr/>
        </p:nvSpPr>
        <p:spPr>
          <a:xfrm>
            <a:off x="0" y="445168"/>
            <a:ext cx="9143999" cy="3902479"/>
          </a:xfrm>
          <a:prstGeom prst="rect">
            <a:avLst/>
          </a:prstGeom>
          <a:noFill/>
        </p:spPr>
        <p:txBody>
          <a:bodyPr wrap="square">
            <a:spAutoFit/>
          </a:bodyPr>
          <a:lstStyle/>
          <a:p>
            <a:pPr>
              <a:lnSpc>
                <a:spcPct val="150000"/>
              </a:lnSpc>
            </a:pPr>
            <a:r>
              <a:rPr lang="zh-TW" altLang="en-US" sz="2400" b="1" dirty="0">
                <a:latin typeface="Microsoft JhengHei" charset="-120"/>
                <a:ea typeface="Microsoft JhengHei" charset="-120"/>
                <a:cs typeface="Microsoft JhengHei" charset="-120"/>
              </a:rPr>
              <a:t>有很多鮮為人知的行業冠軍，他們在極端情況下</a:t>
            </a:r>
            <a:r>
              <a:rPr lang="zh-TW" altLang="en-US" sz="2400" b="1" dirty="0">
                <a:solidFill>
                  <a:srgbClr val="FF0000"/>
                </a:solidFill>
                <a:latin typeface="Microsoft JhengHei" charset="-120"/>
                <a:ea typeface="Microsoft JhengHei" charset="-120"/>
                <a:cs typeface="Microsoft JhengHei" charset="-120"/>
              </a:rPr>
              <a:t>生產一系列狹隘的產品 </a:t>
            </a:r>
            <a:r>
              <a:rPr lang="zh-TW" altLang="en-US" sz="2400" b="1" dirty="0">
                <a:latin typeface="Microsoft JhengHei" charset="-120"/>
                <a:ea typeface="Microsoft JhengHei" charset="-120"/>
                <a:cs typeface="Microsoft JhengHei" charset="-120"/>
              </a:rPr>
              <a:t>，有時甚至祗有一種產品，持續保持</a:t>
            </a:r>
            <a:r>
              <a:rPr lang="zh-TW" altLang="en-US" sz="2400" b="1" dirty="0">
                <a:solidFill>
                  <a:srgbClr val="FF0000"/>
                </a:solidFill>
                <a:latin typeface="Microsoft JhengHei" charset="-120"/>
                <a:ea typeface="Microsoft JhengHei" charset="-120"/>
                <a:cs typeface="Microsoft JhengHei" charset="-120"/>
              </a:rPr>
              <a:t>領先地位</a:t>
            </a:r>
            <a:r>
              <a:rPr lang="zh-TW" altLang="en-US" sz="2400" b="1" dirty="0">
                <a:latin typeface="Microsoft JhengHei" charset="-120"/>
                <a:ea typeface="Microsoft JhengHei" charset="-120"/>
                <a:cs typeface="Microsoft JhengHei" charset="-120"/>
              </a:rPr>
              <a:t>，由內銷成功開始，再輸出國際，是各自行業的世界領導者，企業的成就同時造就了國家或區域經濟的獨特優勢，</a:t>
            </a:r>
            <a:r>
              <a:rPr lang="zh-TW" altLang="en-US" sz="2400" b="1" dirty="0">
                <a:solidFill>
                  <a:srgbClr val="FF0000"/>
                </a:solidFill>
                <a:latin typeface="Microsoft JhengHei" charset="-120"/>
                <a:ea typeface="Microsoft JhengHei" charset="-120"/>
                <a:cs typeface="Microsoft JhengHei" charset="-120"/>
              </a:rPr>
              <a:t>隱形、低調的作風是故意的</a:t>
            </a:r>
            <a:r>
              <a:rPr lang="zh-TW" altLang="en-US" sz="2400" b="1" dirty="0">
                <a:latin typeface="Microsoft JhengHei" charset="-120"/>
                <a:ea typeface="Microsoft JhengHei" charset="-120"/>
                <a:cs typeface="Microsoft JhengHei" charset="-120"/>
              </a:rPr>
              <a:t>，往往只有業內人士才知道它們的存在，。</a:t>
            </a:r>
            <a:endParaRPr lang="en-HK" altLang="zh-TW" sz="2400" b="1" dirty="0">
              <a:latin typeface="Microsoft JhengHei" charset="-120"/>
              <a:ea typeface="Microsoft JhengHei" charset="-120"/>
              <a:cs typeface="Microsoft JhengHei" charset="-120"/>
            </a:endParaRPr>
          </a:p>
          <a:p>
            <a:pPr>
              <a:lnSpc>
                <a:spcPct val="150000"/>
              </a:lnSpc>
            </a:pPr>
            <a:r>
              <a:rPr lang="zh-TW" altLang="en-US" sz="2400" b="1" dirty="0">
                <a:latin typeface="Microsoft JhengHei" charset="-120"/>
                <a:ea typeface="Microsoft JhengHei" charset="-120"/>
                <a:cs typeface="Microsoft JhengHei" charset="-120"/>
              </a:rPr>
              <a:t>西蒙教授 </a:t>
            </a:r>
            <a:r>
              <a:rPr lang="en-HK" altLang="zh-TW" sz="2400" b="1" dirty="0">
                <a:latin typeface="Microsoft JhengHei" charset="-120"/>
                <a:ea typeface="Microsoft JhengHei" charset="-120"/>
                <a:cs typeface="Microsoft JhengHei" charset="-120"/>
              </a:rPr>
              <a:t>(Hermann Simon) </a:t>
            </a:r>
            <a:r>
              <a:rPr lang="zh-TW" altLang="en-US" sz="2400" b="1" dirty="0">
                <a:latin typeface="Microsoft JhengHei" charset="-120"/>
                <a:ea typeface="Microsoft JhengHei" charset="-120"/>
                <a:cs typeface="Microsoft JhengHei" charset="-120"/>
              </a:rPr>
              <a:t>稱這類擁有行業領導地位、保持低調的成功企業為「隱形冠軍  」。</a:t>
            </a:r>
            <a:endParaRPr lang="en-HK" sz="2400" b="1" dirty="0">
              <a:latin typeface="Microsoft JhengHei" charset="-120"/>
              <a:ea typeface="Microsoft JhengHei" charset="-120"/>
              <a:cs typeface="Microsoft JhengHei" charset="-120"/>
            </a:endParaRPr>
          </a:p>
        </p:txBody>
      </p:sp>
      <p:pic>
        <p:nvPicPr>
          <p:cNvPr id="1026" name="Picture 2" descr="Hidden Champions 2022/23 - Hidden Champions of Consulting">
            <a:extLst>
              <a:ext uri="{FF2B5EF4-FFF2-40B4-BE49-F238E27FC236}">
                <a16:creationId xmlns:a16="http://schemas.microsoft.com/office/drawing/2014/main" id="{8B9E1F8B-2411-9751-B781-FA5FCF550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270" y="359033"/>
            <a:ext cx="2097302" cy="349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14122F23-3E9F-4852-B56A-4F5152D3E220}"/>
              </a:ext>
            </a:extLst>
          </p:cNvPr>
          <p:cNvGraphicFramePr>
            <a:graphicFrameLocks noGrp="1"/>
          </p:cNvGraphicFramePr>
          <p:nvPr/>
        </p:nvGraphicFramePr>
        <p:xfrm>
          <a:off x="1157037" y="1379621"/>
          <a:ext cx="10020300" cy="4758393"/>
        </p:xfrm>
        <a:graphic>
          <a:graphicData uri="http://schemas.openxmlformats.org/drawingml/2006/table">
            <a:tbl>
              <a:tblPr firstRow="1" bandRow="1">
                <a:tableStyleId>{21E4AEA4-8DFA-4A89-87EB-49C32662AFE0}</a:tableStyleId>
              </a:tblPr>
              <a:tblGrid>
                <a:gridCol w="2133600">
                  <a:extLst>
                    <a:ext uri="{9D8B030D-6E8A-4147-A177-3AD203B41FA5}">
                      <a16:colId xmlns:a16="http://schemas.microsoft.com/office/drawing/2014/main" val="1472149333"/>
                    </a:ext>
                  </a:extLst>
                </a:gridCol>
                <a:gridCol w="2164232">
                  <a:extLst>
                    <a:ext uri="{9D8B030D-6E8A-4147-A177-3AD203B41FA5}">
                      <a16:colId xmlns:a16="http://schemas.microsoft.com/office/drawing/2014/main" val="2789316155"/>
                    </a:ext>
                  </a:extLst>
                </a:gridCol>
                <a:gridCol w="4183117">
                  <a:extLst>
                    <a:ext uri="{9D8B030D-6E8A-4147-A177-3AD203B41FA5}">
                      <a16:colId xmlns:a16="http://schemas.microsoft.com/office/drawing/2014/main" val="71871708"/>
                    </a:ext>
                  </a:extLst>
                </a:gridCol>
                <a:gridCol w="1539351">
                  <a:extLst>
                    <a:ext uri="{9D8B030D-6E8A-4147-A177-3AD203B41FA5}">
                      <a16:colId xmlns:a16="http://schemas.microsoft.com/office/drawing/2014/main" val="1545382696"/>
                    </a:ext>
                  </a:extLst>
                </a:gridCol>
              </a:tblGrid>
              <a:tr h="801235">
                <a:tc>
                  <a:txBody>
                    <a:bodyPr/>
                    <a:lstStyle/>
                    <a:p>
                      <a:pPr algn="ctr"/>
                      <a:r>
                        <a:rPr lang="en-HK" sz="1400" dirty="0">
                          <a:latin typeface="Century Gothic" charset="0"/>
                          <a:ea typeface="Century Gothic" charset="0"/>
                          <a:cs typeface="Century Gothic" charset="0"/>
                        </a:rPr>
                        <a:t>Company</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zh-TW" altLang="en-US" sz="1400" dirty="0">
                          <a:latin typeface="Microsoft JhengHei" charset="-120"/>
                          <a:ea typeface="Microsoft JhengHei" charset="-120"/>
                          <a:cs typeface="Microsoft JhengHei" charset="-120"/>
                        </a:rPr>
                        <a:t>主要產品</a:t>
                      </a:r>
                      <a:endParaRPr lang="en-HK" sz="1400" dirty="0">
                        <a:solidFill>
                          <a:schemeClr val="tx1"/>
                        </a:solidFill>
                        <a:latin typeface="Microsoft JhengHei" charset="-120"/>
                        <a:ea typeface="Microsoft JhengHei" charset="-120"/>
                        <a:cs typeface="Microsoft JhengHei" charset="-120"/>
                      </a:endParaRPr>
                    </a:p>
                  </a:txBody>
                  <a:tcPr/>
                </a:tc>
                <a:tc>
                  <a:txBody>
                    <a:bodyPr/>
                    <a:lstStyle/>
                    <a:p>
                      <a:pPr algn="ctr"/>
                      <a:r>
                        <a:rPr lang="en-HK" sz="1400" dirty="0">
                          <a:latin typeface="Century Gothic" charset="0"/>
                          <a:ea typeface="Century Gothic" charset="0"/>
                          <a:cs typeface="Century Gothic" charset="0"/>
                        </a:rPr>
                        <a:t>Main product</a:t>
                      </a:r>
                      <a:endParaRPr lang="en-HK" sz="1400" dirty="0">
                        <a:solidFill>
                          <a:schemeClr val="tx1"/>
                        </a:solidFill>
                        <a:latin typeface="Century Gothic" charset="0"/>
                        <a:ea typeface="Century Gothic" charset="0"/>
                        <a:cs typeface="Century Gothic" charset="0"/>
                      </a:endParaRPr>
                    </a:p>
                  </a:txBody>
                  <a:tcPr/>
                </a:tc>
                <a:tc>
                  <a:txBody>
                    <a:bodyPr/>
                    <a:lstStyle/>
                    <a:p>
                      <a:pPr algn="ctr"/>
                      <a:r>
                        <a:rPr lang="en-HK" sz="1400" dirty="0">
                          <a:latin typeface="Century Gothic" charset="0"/>
                          <a:ea typeface="Century Gothic" charset="0"/>
                          <a:cs typeface="Century Gothic" charset="0"/>
                        </a:rPr>
                        <a:t>World Market Share</a:t>
                      </a:r>
                      <a:endParaRPr lang="en-HK" sz="1400" dirty="0">
                        <a:solidFill>
                          <a:schemeClr val="tx1"/>
                        </a:solidFill>
                        <a:latin typeface="Century Gothic" charset="0"/>
                        <a:ea typeface="Century Gothic" charset="0"/>
                        <a:cs typeface="Century Gothic" charset="0"/>
                      </a:endParaRPr>
                    </a:p>
                  </a:txBody>
                  <a:tcPr/>
                </a:tc>
                <a:extLst>
                  <a:ext uri="{0D108BD9-81ED-4DB2-BD59-A6C34878D82A}">
                    <a16:rowId xmlns:a16="http://schemas.microsoft.com/office/drawing/2014/main" val="1161274253"/>
                  </a:ext>
                </a:extLst>
              </a:tr>
              <a:tr h="373158">
                <a:tc>
                  <a:txBody>
                    <a:bodyPr/>
                    <a:lstStyle/>
                    <a:p>
                      <a:r>
                        <a:rPr lang="en-HK" sz="1400" dirty="0">
                          <a:latin typeface="Century Gothic" charset="0"/>
                          <a:ea typeface="Century Gothic" charset="0"/>
                          <a:cs typeface="Century Gothic" charset="0"/>
                        </a:rPr>
                        <a:t>Dr Suwelack</a:t>
                      </a:r>
                    </a:p>
                  </a:txBody>
                  <a:tcPr/>
                </a:tc>
                <a:tc>
                  <a:txBody>
                    <a:bodyPr/>
                    <a:lstStyle/>
                    <a:p>
                      <a:r>
                        <a:rPr lang="zh-TW" altLang="en-US" sz="1400" dirty="0">
                          <a:latin typeface="Microsoft JhengHei" charset="-120"/>
                          <a:ea typeface="Microsoft JhengHei" charset="-120"/>
                          <a:cs typeface="Microsoft JhengHei" charset="-120"/>
                        </a:rPr>
                        <a:t>膠原蛋白</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Collagen</a:t>
                      </a:r>
                    </a:p>
                  </a:txBody>
                  <a:tcPr/>
                </a:tc>
                <a:tc>
                  <a:txBody>
                    <a:bodyPr/>
                    <a:lstStyle/>
                    <a:p>
                      <a:r>
                        <a:rPr lang="en-HK" sz="1400" dirty="0">
                          <a:latin typeface="Century Gothic" charset="0"/>
                          <a:ea typeface="Century Gothic" charset="0"/>
                          <a:cs typeface="Century Gothic" charset="0"/>
                        </a:rPr>
                        <a:t>100%</a:t>
                      </a:r>
                    </a:p>
                  </a:txBody>
                  <a:tcPr/>
                </a:tc>
                <a:extLst>
                  <a:ext uri="{0D108BD9-81ED-4DB2-BD59-A6C34878D82A}">
                    <a16:rowId xmlns:a16="http://schemas.microsoft.com/office/drawing/2014/main" val="1427624491"/>
                  </a:ext>
                </a:extLst>
              </a:tr>
              <a:tr h="356706">
                <a:tc>
                  <a:txBody>
                    <a:bodyPr/>
                    <a:lstStyle/>
                    <a:p>
                      <a:r>
                        <a:rPr lang="en-HK" sz="1400" dirty="0">
                          <a:latin typeface="Century Gothic" charset="0"/>
                          <a:ea typeface="Century Gothic" charset="0"/>
                          <a:cs typeface="Century Gothic" charset="0"/>
                        </a:rPr>
                        <a:t>SkySails</a:t>
                      </a:r>
                    </a:p>
                  </a:txBody>
                  <a:tcPr/>
                </a:tc>
                <a:tc>
                  <a:txBody>
                    <a:bodyPr/>
                    <a:lstStyle/>
                    <a:p>
                      <a:r>
                        <a:rPr lang="zh-TW" altLang="en-US" sz="1400" dirty="0">
                          <a:latin typeface="Microsoft JhengHei" charset="-120"/>
                          <a:ea typeface="Microsoft JhengHei" charset="-120"/>
                          <a:cs typeface="Microsoft JhengHei" charset="-120"/>
                        </a:rPr>
                        <a:t>拖曳風箏輔助動力系統</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Towing kite wind Propulsion system</a:t>
                      </a:r>
                    </a:p>
                  </a:txBody>
                  <a:tcPr/>
                </a:tc>
                <a:tc>
                  <a:txBody>
                    <a:bodyPr/>
                    <a:lstStyle/>
                    <a:p>
                      <a:r>
                        <a:rPr lang="en-HK" sz="1400" dirty="0">
                          <a:latin typeface="Century Gothic" charset="0"/>
                          <a:ea typeface="Century Gothic" charset="0"/>
                          <a:cs typeface="Century Gothic" charset="0"/>
                        </a:rPr>
                        <a:t>100%</a:t>
                      </a:r>
                    </a:p>
                  </a:txBody>
                  <a:tcPr/>
                </a:tc>
                <a:extLst>
                  <a:ext uri="{0D108BD9-81ED-4DB2-BD59-A6C34878D82A}">
                    <a16:rowId xmlns:a16="http://schemas.microsoft.com/office/drawing/2014/main" val="2805468218"/>
                  </a:ext>
                </a:extLst>
              </a:tr>
              <a:tr h="356706">
                <a:tc>
                  <a:txBody>
                    <a:bodyPr/>
                    <a:lstStyle/>
                    <a:p>
                      <a:r>
                        <a:rPr lang="en-HK" sz="1400" dirty="0">
                          <a:latin typeface="Century Gothic" charset="0"/>
                          <a:ea typeface="Century Gothic" charset="0"/>
                          <a:cs typeface="Century Gothic" charset="0"/>
                        </a:rPr>
                        <a:t>Gerriets</a:t>
                      </a:r>
                    </a:p>
                  </a:txBody>
                  <a:tcPr/>
                </a:tc>
                <a:tc>
                  <a:txBody>
                    <a:bodyPr/>
                    <a:lstStyle/>
                    <a:p>
                      <a:r>
                        <a:rPr lang="zh-TW" altLang="en-US" sz="1400" dirty="0">
                          <a:latin typeface="Microsoft JhengHei" charset="-120"/>
                          <a:ea typeface="Microsoft JhengHei" charset="-120"/>
                          <a:cs typeface="Microsoft JhengHei" charset="-120"/>
                        </a:rPr>
                        <a:t>戲院布幕與舞台布景</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Theater curtains, stage equipment</a:t>
                      </a:r>
                    </a:p>
                  </a:txBody>
                  <a:tcPr/>
                </a:tc>
                <a:tc>
                  <a:txBody>
                    <a:bodyPr/>
                    <a:lstStyle/>
                    <a:p>
                      <a:r>
                        <a:rPr lang="en-HK" sz="1400" dirty="0">
                          <a:latin typeface="Century Gothic" charset="0"/>
                          <a:ea typeface="Century Gothic" charset="0"/>
                          <a:cs typeface="Century Gothic" charset="0"/>
                        </a:rPr>
                        <a:t>100%</a:t>
                      </a:r>
                    </a:p>
                  </a:txBody>
                  <a:tcPr/>
                </a:tc>
                <a:extLst>
                  <a:ext uri="{0D108BD9-81ED-4DB2-BD59-A6C34878D82A}">
                    <a16:rowId xmlns:a16="http://schemas.microsoft.com/office/drawing/2014/main" val="2123089973"/>
                  </a:ext>
                </a:extLst>
              </a:tr>
              <a:tr h="356706">
                <a:tc>
                  <a:txBody>
                    <a:bodyPr/>
                    <a:lstStyle/>
                    <a:p>
                      <a:r>
                        <a:rPr lang="en-HK" sz="1400" dirty="0">
                          <a:latin typeface="Century Gothic" charset="0"/>
                          <a:ea typeface="Century Gothic" charset="0"/>
                          <a:cs typeface="Century Gothic" charset="0"/>
                        </a:rPr>
                        <a:t>Ulvac</a:t>
                      </a:r>
                    </a:p>
                  </a:txBody>
                  <a:tcPr/>
                </a:tc>
                <a:tc>
                  <a:txBody>
                    <a:bodyPr/>
                    <a:lstStyle/>
                    <a:p>
                      <a:r>
                        <a:rPr lang="zh-TW" altLang="en-US" sz="1400" dirty="0">
                          <a:latin typeface="Microsoft JhengHei" charset="-120"/>
                          <a:ea typeface="Microsoft JhengHei" charset="-120"/>
                          <a:cs typeface="Microsoft JhengHei" charset="-120"/>
                        </a:rPr>
                        <a:t>液晶面板鍍膜設備</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LCD panel coating</a:t>
                      </a:r>
                    </a:p>
                  </a:txBody>
                  <a:tcPr/>
                </a:tc>
                <a:tc>
                  <a:txBody>
                    <a:bodyPr/>
                    <a:lstStyle/>
                    <a:p>
                      <a:r>
                        <a:rPr lang="en-HK" sz="1400" dirty="0">
                          <a:latin typeface="Century Gothic" charset="0"/>
                          <a:ea typeface="Century Gothic" charset="0"/>
                          <a:cs typeface="Century Gothic" charset="0"/>
                        </a:rPr>
                        <a:t>96%</a:t>
                      </a:r>
                    </a:p>
                  </a:txBody>
                  <a:tcPr/>
                </a:tc>
                <a:extLst>
                  <a:ext uri="{0D108BD9-81ED-4DB2-BD59-A6C34878D82A}">
                    <a16:rowId xmlns:a16="http://schemas.microsoft.com/office/drawing/2014/main" val="3762521310"/>
                  </a:ext>
                </a:extLst>
              </a:tr>
              <a:tr h="356706">
                <a:tc>
                  <a:txBody>
                    <a:bodyPr/>
                    <a:lstStyle/>
                    <a:p>
                      <a:r>
                        <a:rPr lang="en-HK" sz="1400" dirty="0">
                          <a:latin typeface="Century Gothic" charset="0"/>
                          <a:ea typeface="Century Gothic" charset="0"/>
                          <a:cs typeface="Century Gothic" charset="0"/>
                        </a:rPr>
                        <a:t>G.W. Barth</a:t>
                      </a:r>
                    </a:p>
                  </a:txBody>
                  <a:tcPr/>
                </a:tc>
                <a:tc>
                  <a:txBody>
                    <a:bodyPr/>
                    <a:lstStyle/>
                    <a:p>
                      <a:r>
                        <a:rPr lang="zh-TW" altLang="en-US" sz="1400" dirty="0">
                          <a:latin typeface="Microsoft JhengHei" charset="-120"/>
                          <a:ea typeface="Microsoft JhengHei" charset="-120"/>
                          <a:cs typeface="Microsoft JhengHei" charset="-120"/>
                        </a:rPr>
                        <a:t>可可與咖啡豆加工設備</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Cocoa Processing systems</a:t>
                      </a:r>
                    </a:p>
                  </a:txBody>
                  <a:tcPr/>
                </a:tc>
                <a:tc>
                  <a:txBody>
                    <a:bodyPr/>
                    <a:lstStyle/>
                    <a:p>
                      <a:r>
                        <a:rPr lang="en-HK" sz="1400" dirty="0">
                          <a:latin typeface="Century Gothic" charset="0"/>
                          <a:ea typeface="Century Gothic" charset="0"/>
                          <a:cs typeface="Century Gothic" charset="0"/>
                        </a:rPr>
                        <a:t>90%</a:t>
                      </a:r>
                    </a:p>
                  </a:txBody>
                  <a:tcPr/>
                </a:tc>
                <a:extLst>
                  <a:ext uri="{0D108BD9-81ED-4DB2-BD59-A6C34878D82A}">
                    <a16:rowId xmlns:a16="http://schemas.microsoft.com/office/drawing/2014/main" val="255547996"/>
                  </a:ext>
                </a:extLst>
              </a:tr>
              <a:tr h="356706">
                <a:tc>
                  <a:txBody>
                    <a:bodyPr/>
                    <a:lstStyle/>
                    <a:p>
                      <a:r>
                        <a:rPr lang="en-HK" sz="1400" dirty="0">
                          <a:latin typeface="Century Gothic" charset="0"/>
                          <a:ea typeface="Century Gothic" charset="0"/>
                          <a:cs typeface="Century Gothic" charset="0"/>
                        </a:rPr>
                        <a:t>GKD - Gerbr.Kufferath</a:t>
                      </a:r>
                    </a:p>
                  </a:txBody>
                  <a:tcPr/>
                </a:tc>
                <a:tc>
                  <a:txBody>
                    <a:bodyPr/>
                    <a:lstStyle/>
                    <a:p>
                      <a:r>
                        <a:rPr lang="zh-TW" altLang="en-US" sz="1400" dirty="0">
                          <a:latin typeface="Microsoft JhengHei" charset="-120"/>
                          <a:ea typeface="Microsoft JhengHei" charset="-120"/>
                          <a:cs typeface="Microsoft JhengHei" charset="-120"/>
                        </a:rPr>
                        <a:t>金屬網</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Matel fabrics</a:t>
                      </a:r>
                    </a:p>
                  </a:txBody>
                  <a:tcPr/>
                </a:tc>
                <a:tc>
                  <a:txBody>
                    <a:bodyPr/>
                    <a:lstStyle/>
                    <a:p>
                      <a:r>
                        <a:rPr lang="en-HK" sz="1400" dirty="0">
                          <a:latin typeface="Century Gothic" charset="0"/>
                          <a:ea typeface="Century Gothic" charset="0"/>
                          <a:cs typeface="Century Gothic" charset="0"/>
                        </a:rPr>
                        <a:t>90%</a:t>
                      </a:r>
                    </a:p>
                  </a:txBody>
                  <a:tcPr/>
                </a:tc>
                <a:extLst>
                  <a:ext uri="{0D108BD9-81ED-4DB2-BD59-A6C34878D82A}">
                    <a16:rowId xmlns:a16="http://schemas.microsoft.com/office/drawing/2014/main" val="2710340291"/>
                  </a:ext>
                </a:extLst>
              </a:tr>
              <a:tr h="356706">
                <a:tc>
                  <a:txBody>
                    <a:bodyPr/>
                    <a:lstStyle/>
                    <a:p>
                      <a:r>
                        <a:rPr lang="en-HK" sz="1400" dirty="0">
                          <a:latin typeface="Century Gothic" charset="0"/>
                          <a:ea typeface="Century Gothic" charset="0"/>
                          <a:cs typeface="Century Gothic" charset="0"/>
                        </a:rPr>
                        <a:t>Kirow Leipzig</a:t>
                      </a:r>
                    </a:p>
                  </a:txBody>
                  <a:tcPr/>
                </a:tc>
                <a:tc>
                  <a:txBody>
                    <a:bodyPr/>
                    <a:lstStyle/>
                    <a:p>
                      <a:r>
                        <a:rPr lang="zh-TW" altLang="en-US" sz="1400" dirty="0">
                          <a:latin typeface="Microsoft JhengHei" charset="-120"/>
                          <a:ea typeface="Microsoft JhengHei" charset="-120"/>
                          <a:cs typeface="Microsoft JhengHei" charset="-120"/>
                        </a:rPr>
                        <a:t>鐵路起重機</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Railway Cranes</a:t>
                      </a:r>
                    </a:p>
                  </a:txBody>
                  <a:tcPr/>
                </a:tc>
                <a:tc>
                  <a:txBody>
                    <a:bodyPr/>
                    <a:lstStyle/>
                    <a:p>
                      <a:r>
                        <a:rPr lang="en-HK" sz="1400" dirty="0">
                          <a:latin typeface="Century Gothic" charset="0"/>
                          <a:ea typeface="Century Gothic" charset="0"/>
                          <a:cs typeface="Century Gothic" charset="0"/>
                        </a:rPr>
                        <a:t>85%</a:t>
                      </a:r>
                    </a:p>
                  </a:txBody>
                  <a:tcPr/>
                </a:tc>
                <a:extLst>
                  <a:ext uri="{0D108BD9-81ED-4DB2-BD59-A6C34878D82A}">
                    <a16:rowId xmlns:a16="http://schemas.microsoft.com/office/drawing/2014/main" val="1237229915"/>
                  </a:ext>
                </a:extLst>
              </a:tr>
              <a:tr h="356706">
                <a:tc>
                  <a:txBody>
                    <a:bodyPr/>
                    <a:lstStyle/>
                    <a:p>
                      <a:r>
                        <a:rPr lang="en-HK" sz="1400" dirty="0">
                          <a:latin typeface="Century Gothic" charset="0"/>
                          <a:ea typeface="Century Gothic" charset="0"/>
                          <a:cs typeface="Century Gothic" charset="0"/>
                        </a:rPr>
                        <a:t>Alki-Technik</a:t>
                      </a:r>
                    </a:p>
                  </a:txBody>
                  <a:tcPr/>
                </a:tc>
                <a:tc>
                  <a:txBody>
                    <a:bodyPr/>
                    <a:lstStyle/>
                    <a:p>
                      <a:r>
                        <a:rPr lang="zh-TW" altLang="en-US" sz="1400" dirty="0">
                          <a:latin typeface="Microsoft JhengHei" charset="-120"/>
                          <a:ea typeface="Microsoft JhengHei" charset="-120"/>
                          <a:cs typeface="Microsoft JhengHei" charset="-120"/>
                        </a:rPr>
                        <a:t>電動扭力工具</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Special crew systems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3819945455"/>
                  </a:ext>
                </a:extLst>
              </a:tr>
              <a:tr h="373646">
                <a:tc>
                  <a:txBody>
                    <a:bodyPr/>
                    <a:lstStyle/>
                    <a:p>
                      <a:r>
                        <a:rPr lang="en-HK" sz="1400" dirty="0">
                          <a:latin typeface="Century Gothic" charset="0"/>
                          <a:ea typeface="Century Gothic" charset="0"/>
                          <a:cs typeface="Century Gothic" charset="0"/>
                        </a:rPr>
                        <a:t>Delo</a:t>
                      </a:r>
                    </a:p>
                  </a:txBody>
                  <a:tcPr/>
                </a:tc>
                <a:tc>
                  <a:txBody>
                    <a:bodyPr/>
                    <a:lstStyle/>
                    <a:p>
                      <a:r>
                        <a:rPr lang="en-US" altLang="zh-TW" sz="1400" dirty="0">
                          <a:latin typeface="Microsoft JhengHei" charset="-120"/>
                          <a:ea typeface="Microsoft JhengHei" charset="-120"/>
                          <a:cs typeface="Microsoft JhengHei" charset="-120"/>
                        </a:rPr>
                        <a:t>IC </a:t>
                      </a:r>
                      <a:r>
                        <a:rPr lang="zh-TW" altLang="en-US" sz="1400" dirty="0">
                          <a:latin typeface="Microsoft JhengHei" charset="-120"/>
                          <a:ea typeface="Microsoft JhengHei" charset="-120"/>
                          <a:cs typeface="Microsoft JhengHei" charset="-120"/>
                        </a:rPr>
                        <a:t>卡晶片膠粘劑</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Adhesives for chip modules on smart cards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4064813778"/>
                  </a:ext>
                </a:extLst>
              </a:tr>
              <a:tr h="356706">
                <a:tc>
                  <a:txBody>
                    <a:bodyPr/>
                    <a:lstStyle/>
                    <a:p>
                      <a:r>
                        <a:rPr lang="en-HK" sz="1400" dirty="0">
                          <a:latin typeface="Century Gothic" charset="0"/>
                          <a:ea typeface="Century Gothic" charset="0"/>
                          <a:cs typeface="Century Gothic" charset="0"/>
                        </a:rPr>
                        <a:t>Nissha</a:t>
                      </a:r>
                    </a:p>
                  </a:txBody>
                  <a:tcPr/>
                </a:tc>
                <a:tc>
                  <a:txBody>
                    <a:bodyPr/>
                    <a:lstStyle/>
                    <a:p>
                      <a:r>
                        <a:rPr lang="zh-TW" altLang="en-US" sz="1400" dirty="0">
                          <a:latin typeface="Microsoft JhengHei" charset="-120"/>
                          <a:ea typeface="Microsoft JhengHei" charset="-120"/>
                          <a:cs typeface="Microsoft JhengHei" charset="-120"/>
                        </a:rPr>
                        <a:t>小型觸控螢幕</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Small touch panels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3959830514"/>
                  </a:ext>
                </a:extLst>
              </a:tr>
              <a:tr h="356706">
                <a:tc>
                  <a:txBody>
                    <a:bodyPr/>
                    <a:lstStyle/>
                    <a:p>
                      <a:r>
                        <a:rPr lang="en-HK" sz="1400" dirty="0">
                          <a:latin typeface="Century Gothic" charset="0"/>
                          <a:ea typeface="Century Gothic" charset="0"/>
                          <a:cs typeface="Century Gothic" charset="0"/>
                        </a:rPr>
                        <a:t>ScheBo Biotech</a:t>
                      </a:r>
                    </a:p>
                  </a:txBody>
                  <a:tcPr/>
                </a:tc>
                <a:tc>
                  <a:txBody>
                    <a:bodyPr/>
                    <a:lstStyle/>
                    <a:p>
                      <a:r>
                        <a:rPr lang="zh-TW" altLang="en-US" sz="1400" dirty="0">
                          <a:latin typeface="Microsoft JhengHei" charset="-120"/>
                          <a:ea typeface="Microsoft JhengHei" charset="-120"/>
                          <a:cs typeface="Microsoft JhengHei" charset="-120"/>
                        </a:rPr>
                        <a:t>體外診斷配藥生物科技</a:t>
                      </a:r>
                      <a:endParaRPr lang="en-HK" sz="1400" dirty="0">
                        <a:latin typeface="Microsoft JhengHei" charset="-120"/>
                        <a:ea typeface="Microsoft JhengHei" charset="-120"/>
                        <a:cs typeface="Microsoft JhengHei" charset="-120"/>
                      </a:endParaRPr>
                    </a:p>
                  </a:txBody>
                  <a:tcPr/>
                </a:tc>
                <a:tc>
                  <a:txBody>
                    <a:bodyPr/>
                    <a:lstStyle/>
                    <a:p>
                      <a:r>
                        <a:rPr lang="en-HK" sz="1400" dirty="0">
                          <a:latin typeface="Century Gothic" charset="0"/>
                          <a:ea typeface="Century Gothic" charset="0"/>
                          <a:cs typeface="Century Gothic" charset="0"/>
                        </a:rPr>
                        <a:t>Biotech in in-vitro diagnostics</a:t>
                      </a:r>
                    </a:p>
                  </a:txBody>
                  <a:tcPr/>
                </a:tc>
                <a:tc>
                  <a:txBody>
                    <a:bodyPr/>
                    <a:lstStyle/>
                    <a:p>
                      <a:r>
                        <a:rPr lang="en-HK" sz="1400" dirty="0">
                          <a:latin typeface="Century Gothic" charset="0"/>
                          <a:ea typeface="Century Gothic" charset="0"/>
                          <a:cs typeface="Century Gothic" charset="0"/>
                        </a:rPr>
                        <a:t>80%</a:t>
                      </a:r>
                    </a:p>
                  </a:txBody>
                  <a:tcPr/>
                </a:tc>
                <a:extLst>
                  <a:ext uri="{0D108BD9-81ED-4DB2-BD59-A6C34878D82A}">
                    <a16:rowId xmlns:a16="http://schemas.microsoft.com/office/drawing/2014/main" val="4280785606"/>
                  </a:ext>
                </a:extLst>
              </a:tr>
            </a:tbl>
          </a:graphicData>
        </a:graphic>
      </p:graphicFrame>
      <p:sp>
        <p:nvSpPr>
          <p:cNvPr id="3" name="Rectangle 2"/>
          <p:cNvSpPr/>
          <p:nvPr/>
        </p:nvSpPr>
        <p:spPr>
          <a:xfrm>
            <a:off x="1157037" y="555141"/>
            <a:ext cx="8371974" cy="646331"/>
          </a:xfrm>
          <a:prstGeom prst="rect">
            <a:avLst/>
          </a:prstGeom>
        </p:spPr>
        <p:txBody>
          <a:bodyPr wrap="square">
            <a:spAutoFit/>
          </a:bodyPr>
          <a:lstStyle/>
          <a:p>
            <a:r>
              <a:rPr lang="en-HK" b="1" dirty="0">
                <a:solidFill>
                  <a:schemeClr val="accent1"/>
                </a:solidFill>
                <a:latin typeface="Century Gothic" charset="0"/>
                <a:ea typeface="Century Gothic" charset="0"/>
                <a:cs typeface="Century Gothic" charset="0"/>
              </a:rPr>
              <a:t>Hidden Champions with world market shares of </a:t>
            </a:r>
            <a:r>
              <a:rPr lang="en-HK" sz="3600" b="1" dirty="0">
                <a:solidFill>
                  <a:srgbClr val="FF0000"/>
                </a:solidFill>
                <a:latin typeface="Century Gothic" charset="0"/>
                <a:ea typeface="Century Gothic" charset="0"/>
                <a:cs typeface="Century Gothic" charset="0"/>
              </a:rPr>
              <a:t>80%</a:t>
            </a:r>
            <a:r>
              <a:rPr lang="en-HK" b="1" dirty="0">
                <a:solidFill>
                  <a:srgbClr val="FF0000"/>
                </a:solidFill>
                <a:latin typeface="Century Gothic" charset="0"/>
                <a:ea typeface="Century Gothic" charset="0"/>
                <a:cs typeface="Century Gothic" charset="0"/>
              </a:rPr>
              <a:t> </a:t>
            </a:r>
            <a:r>
              <a:rPr lang="en-HK" b="1" dirty="0">
                <a:solidFill>
                  <a:schemeClr val="accent1"/>
                </a:solidFill>
                <a:latin typeface="Century Gothic" charset="0"/>
                <a:ea typeface="Century Gothic" charset="0"/>
                <a:cs typeface="Century Gothic" charset="0"/>
              </a:rPr>
              <a:t>or more</a:t>
            </a:r>
            <a:endParaRPr lang="en-US" b="1" dirty="0">
              <a:latin typeface="Century Gothic" charset="0"/>
              <a:ea typeface="Century Gothic" charset="0"/>
              <a:cs typeface="Century Gothic"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9281693" y="271378"/>
            <a:ext cx="1108243" cy="1108243"/>
          </a:xfrm>
          <a:prstGeom prst="rect">
            <a:avLst/>
          </a:prstGeom>
        </p:spPr>
      </p:pic>
      <p:pic>
        <p:nvPicPr>
          <p:cNvPr id="6" name="圖片 18">
            <a:extLst>
              <a:ext uri="{FF2B5EF4-FFF2-40B4-BE49-F238E27FC236}">
                <a16:creationId xmlns:a16="http://schemas.microsoft.com/office/drawing/2014/main" id="{2BFE536B-05C0-42E2-AE02-390C1E7BCE37}"/>
              </a:ext>
            </a:extLst>
          </p:cNvPr>
          <p:cNvPicPr>
            <a:picLocks noChangeAspect="1"/>
          </p:cNvPicPr>
          <p:nvPr/>
        </p:nvPicPr>
        <p:blipFill>
          <a:blip r:embed="rId5"/>
          <a:stretch>
            <a:fillRect/>
          </a:stretch>
        </p:blipFill>
        <p:spPr>
          <a:xfrm>
            <a:off x="11522044" y="7018"/>
            <a:ext cx="583433" cy="583532"/>
          </a:xfrm>
          <a:prstGeom prst="rect">
            <a:avLst/>
          </a:prstGeom>
        </p:spPr>
      </p:pic>
      <p:graphicFrame>
        <p:nvGraphicFramePr>
          <p:cNvPr id="5" name="Object 4">
            <a:extLst>
              <a:ext uri="{FF2B5EF4-FFF2-40B4-BE49-F238E27FC236}">
                <a16:creationId xmlns:a16="http://schemas.microsoft.com/office/drawing/2014/main" id="{6CAC75BF-7EB5-2D9E-91BB-00906DB8CF96}"/>
              </a:ext>
            </a:extLst>
          </p:cNvPr>
          <p:cNvGraphicFramePr>
            <a:graphicFrameLocks noChangeAspect="1"/>
          </p:cNvGraphicFramePr>
          <p:nvPr>
            <p:extLst>
              <p:ext uri="{D42A27DB-BD31-4B8C-83A1-F6EECF244321}">
                <p14:modId xmlns:p14="http://schemas.microsoft.com/office/powerpoint/2010/main" val="163856552"/>
              </p:ext>
            </p:extLst>
          </p:nvPr>
        </p:nvGraphicFramePr>
        <p:xfrm>
          <a:off x="5481638" y="3241675"/>
          <a:ext cx="1227137" cy="373063"/>
        </p:xfrm>
        <a:graphic>
          <a:graphicData uri="http://schemas.openxmlformats.org/presentationml/2006/ole">
            <mc:AlternateContent xmlns:mc="http://schemas.openxmlformats.org/markup-compatibility/2006">
              <mc:Choice xmlns:v="urn:schemas-microsoft-com:vml" Requires="v">
                <p:oleObj spid="_x0000_s1026" name="Worksheet" r:id="rId6" imgW="1226679" imgH="373403" progId="Excel.Sheet.12">
                  <p:embed/>
                </p:oleObj>
              </mc:Choice>
              <mc:Fallback>
                <p:oleObj name="Worksheet" r:id="rId6" imgW="1226679" imgH="373403" progId="Excel.Sheet.12">
                  <p:embed/>
                  <p:pic>
                    <p:nvPicPr>
                      <p:cNvPr id="0" name=""/>
                      <p:cNvPicPr/>
                      <p:nvPr/>
                    </p:nvPicPr>
                    <p:blipFill>
                      <a:blip r:embed="rId7"/>
                      <a:stretch>
                        <a:fillRect/>
                      </a:stretch>
                    </p:blipFill>
                    <p:spPr>
                      <a:xfrm>
                        <a:off x="5481638" y="3241675"/>
                        <a:ext cx="1227137" cy="373063"/>
                      </a:xfrm>
                      <a:prstGeom prst="rect">
                        <a:avLst/>
                      </a:prstGeom>
                    </p:spPr>
                  </p:pic>
                </p:oleObj>
              </mc:Fallback>
            </mc:AlternateContent>
          </a:graphicData>
        </a:graphic>
      </p:graphicFrame>
    </p:spTree>
    <p:extLst>
      <p:ext uri="{BB962C8B-B14F-4D97-AF65-F5344CB8AC3E}">
        <p14:creationId xmlns:p14="http://schemas.microsoft.com/office/powerpoint/2010/main" val="1054576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66E02-C842-7F61-5722-513FFB9E1505}"/>
              </a:ext>
            </a:extLst>
          </p:cNvPr>
          <p:cNvSpPr>
            <a:spLocks noGrp="1"/>
          </p:cNvSpPr>
          <p:nvPr>
            <p:ph type="title"/>
          </p:nvPr>
        </p:nvSpPr>
        <p:spPr/>
        <p:txBody>
          <a:bodyPr>
            <a:normAutofit fontScale="90000"/>
          </a:bodyPr>
          <a:lstStyle/>
          <a:p>
            <a:pPr algn="l"/>
            <a:r>
              <a:rPr lang="en-HK" dirty="0"/>
              <a:t>Common Points &amp; Features </a:t>
            </a:r>
          </a:p>
        </p:txBody>
      </p:sp>
      <p:sp>
        <p:nvSpPr>
          <p:cNvPr id="3" name="Text Placeholder 2">
            <a:extLst>
              <a:ext uri="{FF2B5EF4-FFF2-40B4-BE49-F238E27FC236}">
                <a16:creationId xmlns:a16="http://schemas.microsoft.com/office/drawing/2014/main" id="{9CA5CF22-87D0-4718-EDCB-F9F9E107EA71}"/>
              </a:ext>
            </a:extLst>
          </p:cNvPr>
          <p:cNvSpPr>
            <a:spLocks noGrp="1"/>
          </p:cNvSpPr>
          <p:nvPr>
            <p:ph type="body" sz="quarter" idx="14"/>
          </p:nvPr>
        </p:nvSpPr>
        <p:spPr/>
        <p:txBody>
          <a:bodyPr/>
          <a:lstStyle/>
          <a:p>
            <a:pPr algn="ctr"/>
            <a:r>
              <a:rPr lang="en-HK" dirty="0"/>
              <a:t>Features</a:t>
            </a:r>
          </a:p>
        </p:txBody>
      </p:sp>
      <p:sp>
        <p:nvSpPr>
          <p:cNvPr id="4" name="Text Placeholder 3">
            <a:extLst>
              <a:ext uri="{FF2B5EF4-FFF2-40B4-BE49-F238E27FC236}">
                <a16:creationId xmlns:a16="http://schemas.microsoft.com/office/drawing/2014/main" id="{061C612E-A46D-D5A5-C834-862E04D5D7A6}"/>
              </a:ext>
            </a:extLst>
          </p:cNvPr>
          <p:cNvSpPr>
            <a:spLocks noGrp="1"/>
          </p:cNvSpPr>
          <p:nvPr>
            <p:ph type="body" sz="quarter" idx="19"/>
          </p:nvPr>
        </p:nvSpPr>
        <p:spPr>
          <a:xfrm>
            <a:off x="851193" y="2374899"/>
            <a:ext cx="3327366" cy="4338722"/>
          </a:xfrm>
        </p:spPr>
        <p:txBody>
          <a:bodyPr>
            <a:normAutofit fontScale="85000" lnSpcReduction="20000"/>
          </a:bodyPr>
          <a:lstStyle/>
          <a:p>
            <a:pPr algn="just"/>
            <a:r>
              <a:rPr lang="zh-TW" altLang="en-US" sz="2000" b="1" dirty="0">
                <a:latin typeface="Microsoft JhengHei" charset="-120"/>
                <a:ea typeface="Microsoft JhengHei" charset="-120"/>
                <a:cs typeface="Microsoft JhengHei" charset="-120"/>
              </a:rPr>
              <a:t>以工業制造產業為主，約佔</a:t>
            </a:r>
            <a:r>
              <a:rPr lang="en-US" altLang="zh-TW" sz="2000" b="1" dirty="0">
                <a:latin typeface="Microsoft JhengHei" charset="-120"/>
                <a:ea typeface="Microsoft JhengHei" charset="-120"/>
                <a:cs typeface="Microsoft JhengHei" charset="-120"/>
              </a:rPr>
              <a:t>69.1%</a:t>
            </a:r>
          </a:p>
          <a:p>
            <a:pPr algn="just"/>
            <a:r>
              <a:rPr lang="zh-TW" altLang="en-US" sz="2000" b="1" dirty="0">
                <a:latin typeface="Microsoft JhengHei" charset="-120"/>
                <a:ea typeface="Microsoft JhengHei" charset="-120"/>
                <a:cs typeface="Microsoft JhengHei" charset="-120"/>
              </a:rPr>
              <a:t>員工的安全感與企業的生存能力獲最高分，最差為成本抑減方面</a:t>
            </a:r>
          </a:p>
          <a:p>
            <a:pPr algn="just"/>
            <a:r>
              <a:rPr lang="zh-TW" altLang="en-US" sz="2000" b="1" dirty="0">
                <a:solidFill>
                  <a:schemeClr val="accent4"/>
                </a:solidFill>
                <a:latin typeface="Microsoft JhengHei" charset="-120"/>
                <a:ea typeface="Microsoft JhengHei" charset="-120"/>
                <a:cs typeface="Microsoft JhengHei" charset="-120"/>
              </a:rPr>
              <a:t>專注不求大、重長期不取巧</a:t>
            </a:r>
            <a:endParaRPr lang="en-HK" altLang="zh-TW" sz="2000" b="1" dirty="0">
              <a:solidFill>
                <a:schemeClr val="accent4"/>
              </a:solidFill>
              <a:latin typeface="Microsoft JhengHei" charset="-120"/>
              <a:ea typeface="Microsoft JhengHei" charset="-120"/>
              <a:cs typeface="Microsoft JhengHei" charset="-120"/>
            </a:endParaRPr>
          </a:p>
          <a:p>
            <a:pPr algn="just"/>
            <a:r>
              <a:rPr lang="zh-TW" altLang="en-US" sz="2000" b="1" dirty="0">
                <a:latin typeface="Microsoft JhengHei" charset="-120"/>
                <a:ea typeface="Microsoft JhengHei" charset="-120"/>
                <a:cs typeface="Microsoft JhengHei" charset="-120"/>
              </a:rPr>
              <a:t>深信「最壞的時候，也是最好的時候」，</a:t>
            </a:r>
            <a:r>
              <a:rPr lang="zh-TW" altLang="en-US" sz="2000" b="1" dirty="0">
                <a:solidFill>
                  <a:schemeClr val="accent4"/>
                </a:solidFill>
                <a:latin typeface="Microsoft JhengHei" charset="-120"/>
                <a:ea typeface="Microsoft JhengHei" charset="-120"/>
                <a:cs typeface="Microsoft JhengHei" charset="-120"/>
              </a:rPr>
              <a:t>求穩不追快</a:t>
            </a:r>
            <a:endParaRPr lang="en-HK" altLang="zh-TW" sz="2000" b="1" dirty="0">
              <a:solidFill>
                <a:schemeClr val="accent4"/>
              </a:solidFill>
              <a:latin typeface="Microsoft JhengHei" charset="-120"/>
              <a:ea typeface="Microsoft JhengHei" charset="-120"/>
              <a:cs typeface="Microsoft JhengHei" charset="-120"/>
            </a:endParaRPr>
          </a:p>
          <a:p>
            <a:pPr algn="just"/>
            <a:r>
              <a:rPr lang="zh-TW" altLang="en-US" sz="2000" b="1" dirty="0">
                <a:latin typeface="Microsoft JhengHei" charset="-120"/>
                <a:ea typeface="Microsoft JhengHei" charset="-120"/>
                <a:cs typeface="Microsoft JhengHei" charset="-120"/>
              </a:rPr>
              <a:t>平均年齡為</a:t>
            </a:r>
            <a:r>
              <a:rPr lang="en-US" altLang="zh-TW" sz="2000" b="1" dirty="0">
                <a:latin typeface="Microsoft JhengHei" charset="-120"/>
                <a:ea typeface="Microsoft JhengHei" charset="-120"/>
                <a:cs typeface="Microsoft JhengHei" charset="-120"/>
              </a:rPr>
              <a:t>61</a:t>
            </a:r>
            <a:r>
              <a:rPr lang="zh-TW" altLang="en-US" sz="2000" b="1" dirty="0">
                <a:latin typeface="Microsoft JhengHei" charset="-120"/>
                <a:ea typeface="Microsoft JhengHei" charset="-120"/>
                <a:cs typeface="Microsoft JhengHei" charset="-120"/>
              </a:rPr>
              <a:t>歲，擁有百年以上歷史的佔</a:t>
            </a:r>
            <a:r>
              <a:rPr lang="en-HK" altLang="zh-TW" sz="2000" b="1" dirty="0">
                <a:latin typeface="Microsoft JhengHei" charset="-120"/>
                <a:ea typeface="Microsoft JhengHei" charset="-120"/>
                <a:cs typeface="Microsoft JhengHei" charset="-120"/>
              </a:rPr>
              <a:t>1/3</a:t>
            </a:r>
          </a:p>
          <a:p>
            <a:pPr algn="just"/>
            <a:r>
              <a:rPr lang="zh-TW" altLang="en-US" sz="2000" b="1" dirty="0">
                <a:latin typeface="Microsoft JhengHei" charset="-120"/>
                <a:ea typeface="Microsoft JhengHei" charset="-120"/>
                <a:cs typeface="Microsoft JhengHei" charset="-120"/>
              </a:rPr>
              <a:t>來自德國的佔</a:t>
            </a:r>
            <a:r>
              <a:rPr lang="en-US" altLang="zh-TW" sz="2000" b="1" dirty="0">
                <a:latin typeface="Microsoft JhengHei" charset="-120"/>
                <a:ea typeface="Microsoft JhengHei" charset="-120"/>
                <a:cs typeface="Microsoft JhengHei" charset="-120"/>
              </a:rPr>
              <a:t>1,307</a:t>
            </a:r>
            <a:r>
              <a:rPr lang="zh-TW" altLang="en-US" sz="2000" b="1" dirty="0">
                <a:latin typeface="Microsoft JhengHei" charset="-120"/>
                <a:ea typeface="Microsoft JhengHei" charset="-120"/>
                <a:cs typeface="Microsoft JhengHei" charset="-120"/>
              </a:rPr>
              <a:t>間</a:t>
            </a:r>
            <a:r>
              <a:rPr lang="en-US" altLang="zh-TW" sz="2000" b="1" dirty="0">
                <a:latin typeface="Microsoft JhengHei" charset="-120"/>
                <a:ea typeface="Microsoft JhengHei" charset="-120"/>
                <a:cs typeface="Microsoft JhengHei" charset="-120"/>
              </a:rPr>
              <a:t>(47.8%)</a:t>
            </a:r>
            <a:r>
              <a:rPr lang="zh-TW" altLang="en-US" sz="2000" b="1" dirty="0">
                <a:latin typeface="Microsoft JhengHei" charset="-120"/>
                <a:ea typeface="Microsoft JhengHei" charset="-120"/>
                <a:cs typeface="Microsoft JhengHei" charset="-120"/>
              </a:rPr>
              <a:t>，如合併瑞士、奧地利、盧森堡等德語系國家計算，共有</a:t>
            </a:r>
            <a:r>
              <a:rPr lang="en-US" altLang="zh-TW" sz="2000" b="1" dirty="0">
                <a:latin typeface="Microsoft JhengHei" charset="-120"/>
                <a:ea typeface="Microsoft JhengHei" charset="-120"/>
                <a:cs typeface="Microsoft JhengHei" charset="-120"/>
              </a:rPr>
              <a:t>1,540</a:t>
            </a:r>
            <a:r>
              <a:rPr lang="zh-TW" altLang="en-US" sz="2000" b="1" dirty="0">
                <a:latin typeface="Microsoft JhengHei" charset="-120"/>
                <a:ea typeface="Microsoft JhengHei" charset="-120"/>
                <a:cs typeface="Microsoft JhengHei" charset="-120"/>
              </a:rPr>
              <a:t>間隱形冠軍，更佔</a:t>
            </a:r>
            <a:r>
              <a:rPr lang="en-US" altLang="zh-TW" sz="2000" b="1" dirty="0">
                <a:latin typeface="Microsoft JhengHei" charset="-120"/>
                <a:ea typeface="Microsoft JhengHei" charset="-120"/>
                <a:cs typeface="Microsoft JhengHei" charset="-120"/>
              </a:rPr>
              <a:t>56.33%</a:t>
            </a:r>
            <a:endParaRPr lang="en-HK" sz="2000" b="1" dirty="0">
              <a:latin typeface="Microsoft JhengHei" charset="-120"/>
              <a:ea typeface="Microsoft JhengHei" charset="-120"/>
              <a:cs typeface="Microsoft JhengHei" charset="-120"/>
            </a:endParaRPr>
          </a:p>
        </p:txBody>
      </p:sp>
      <p:sp>
        <p:nvSpPr>
          <p:cNvPr id="5" name="Text Placeholder 4">
            <a:extLst>
              <a:ext uri="{FF2B5EF4-FFF2-40B4-BE49-F238E27FC236}">
                <a16:creationId xmlns:a16="http://schemas.microsoft.com/office/drawing/2014/main" id="{58D0E1FE-EC82-C9D3-B77F-E521BE5BB76E}"/>
              </a:ext>
            </a:extLst>
          </p:cNvPr>
          <p:cNvSpPr>
            <a:spLocks noGrp="1"/>
          </p:cNvSpPr>
          <p:nvPr>
            <p:ph type="body" sz="quarter" idx="18"/>
          </p:nvPr>
        </p:nvSpPr>
        <p:spPr/>
        <p:txBody>
          <a:bodyPr/>
          <a:lstStyle/>
          <a:p>
            <a:r>
              <a:rPr lang="en-HK" dirty="0"/>
              <a:t>Common Points</a:t>
            </a:r>
          </a:p>
          <a:p>
            <a:endParaRPr lang="en-HK" dirty="0"/>
          </a:p>
        </p:txBody>
      </p:sp>
      <p:sp>
        <p:nvSpPr>
          <p:cNvPr id="6" name="Text Placeholder 5">
            <a:extLst>
              <a:ext uri="{FF2B5EF4-FFF2-40B4-BE49-F238E27FC236}">
                <a16:creationId xmlns:a16="http://schemas.microsoft.com/office/drawing/2014/main" id="{6E2B0428-EBF1-B986-8BE4-A2969B7E9FAE}"/>
              </a:ext>
            </a:extLst>
          </p:cNvPr>
          <p:cNvSpPr>
            <a:spLocks noGrp="1"/>
          </p:cNvSpPr>
          <p:nvPr>
            <p:ph type="body" sz="quarter" idx="20"/>
          </p:nvPr>
        </p:nvSpPr>
        <p:spPr>
          <a:xfrm>
            <a:off x="4432317" y="2374899"/>
            <a:ext cx="3327366" cy="4074027"/>
          </a:xfrm>
        </p:spPr>
        <p:txBody>
          <a:bodyPr>
            <a:normAutofit/>
          </a:bodyPr>
          <a:lstStyle/>
          <a:p>
            <a:r>
              <a:rPr lang="zh-TW" altLang="en-US" sz="2000" b="1" dirty="0">
                <a:latin typeface="Microsoft JhengHei" charset="-120"/>
                <a:ea typeface="Microsoft JhengHei" charset="-120"/>
                <a:cs typeface="Microsoft JhengHei" charset="-120"/>
              </a:rPr>
              <a:t>目標、願景明確 </a:t>
            </a:r>
            <a:endParaRPr lang="en-HK" altLang="zh-TW" sz="2000" b="1" dirty="0">
              <a:latin typeface="Microsoft JhengHei" charset="-120"/>
              <a:ea typeface="Microsoft JhengHei" charset="-120"/>
              <a:cs typeface="Microsoft JhengHei" charset="-120"/>
            </a:endParaRPr>
          </a:p>
          <a:p>
            <a:r>
              <a:rPr lang="zh-TW" altLang="en-US" sz="2000" b="1" dirty="0">
                <a:latin typeface="Microsoft JhengHei" charset="-120"/>
                <a:ea typeface="Microsoft JhengHei" charset="-120"/>
                <a:cs typeface="Microsoft JhengHei" charset="-120"/>
              </a:rPr>
              <a:t>專注</a:t>
            </a:r>
            <a:endParaRPr lang="en-HK" altLang="zh-TW" sz="2000" b="1" dirty="0">
              <a:latin typeface="Microsoft JhengHei" charset="-120"/>
              <a:ea typeface="Microsoft JhengHei" charset="-120"/>
              <a:cs typeface="Microsoft JhengHei" charset="-120"/>
            </a:endParaRPr>
          </a:p>
          <a:p>
            <a:r>
              <a:rPr lang="zh-TW" altLang="en-US" sz="2000" b="1" dirty="0">
                <a:latin typeface="Microsoft JhengHei" charset="-120"/>
                <a:ea typeface="Microsoft JhengHei" charset="-120"/>
                <a:cs typeface="Microsoft JhengHei" charset="-120"/>
              </a:rPr>
              <a:t>緊貼客戶</a:t>
            </a:r>
            <a:endParaRPr lang="en-HK" altLang="zh-TW" sz="2000" b="1" dirty="0">
              <a:latin typeface="Microsoft JhengHei" charset="-120"/>
              <a:ea typeface="Microsoft JhengHei" charset="-120"/>
              <a:cs typeface="Microsoft JhengHei" charset="-120"/>
            </a:endParaRPr>
          </a:p>
          <a:p>
            <a:r>
              <a:rPr lang="zh-TW" altLang="en-US" sz="2000" b="1" dirty="0">
                <a:latin typeface="Microsoft JhengHei" charset="-120"/>
                <a:ea typeface="Microsoft JhengHei" charset="-120"/>
                <a:cs typeface="Microsoft JhengHei" charset="-120"/>
              </a:rPr>
              <a:t>創新</a:t>
            </a:r>
            <a:endParaRPr lang="en-HK" altLang="zh-TW" sz="2000" b="1" dirty="0">
              <a:latin typeface="Microsoft JhengHei" charset="-120"/>
              <a:ea typeface="Microsoft JhengHei" charset="-120"/>
              <a:cs typeface="Microsoft JhengHei" charset="-120"/>
            </a:endParaRPr>
          </a:p>
          <a:p>
            <a:r>
              <a:rPr lang="zh-TW" altLang="en-US" sz="2000" b="1" dirty="0">
                <a:latin typeface="Microsoft JhengHei" charset="-120"/>
                <a:ea typeface="Microsoft JhengHei" charset="-120"/>
                <a:cs typeface="Microsoft JhengHei" charset="-120"/>
              </a:rPr>
              <a:t>全球化</a:t>
            </a:r>
            <a:endParaRPr lang="en-HK" altLang="zh-TW" sz="2000" b="1" dirty="0">
              <a:latin typeface="Microsoft JhengHei" charset="-120"/>
              <a:ea typeface="Microsoft JhengHei" charset="-120"/>
              <a:cs typeface="Microsoft JhengHei" charset="-120"/>
            </a:endParaRPr>
          </a:p>
          <a:p>
            <a:r>
              <a:rPr lang="zh-TW" altLang="en-US" sz="2000" b="1" dirty="0">
                <a:latin typeface="Microsoft JhengHei" charset="-120"/>
                <a:ea typeface="Microsoft JhengHei" charset="-120"/>
                <a:cs typeface="Microsoft JhengHei" charset="-120"/>
              </a:rPr>
              <a:t>深度</a:t>
            </a:r>
            <a:endParaRPr lang="en-HK" altLang="zh-TW" sz="2000" b="1" dirty="0">
              <a:latin typeface="Microsoft JhengHei" charset="-120"/>
              <a:ea typeface="Microsoft JhengHei" charset="-120"/>
              <a:cs typeface="Microsoft JhengHei" charset="-120"/>
            </a:endParaRPr>
          </a:p>
          <a:p>
            <a:r>
              <a:rPr lang="zh-TW" altLang="en-US" sz="2000" b="1" dirty="0">
                <a:latin typeface="Microsoft JhengHei" charset="-120"/>
                <a:ea typeface="Microsoft JhengHei" charset="-120"/>
                <a:cs typeface="Microsoft JhengHei" charset="-120"/>
              </a:rPr>
              <a:t>高效員工</a:t>
            </a:r>
            <a:endParaRPr lang="en-HK" altLang="zh-TW" sz="2000" b="1" dirty="0">
              <a:latin typeface="Microsoft JhengHei" charset="-120"/>
              <a:ea typeface="Microsoft JhengHei" charset="-120"/>
              <a:cs typeface="Microsoft JhengHei" charset="-120"/>
            </a:endParaRPr>
          </a:p>
          <a:p>
            <a:r>
              <a:rPr lang="zh-TW" altLang="en-US" sz="2000" b="1" dirty="0">
                <a:latin typeface="Microsoft JhengHei" charset="-120"/>
                <a:ea typeface="Microsoft JhengHei" charset="-120"/>
                <a:cs typeface="Microsoft JhengHei" charset="-120"/>
              </a:rPr>
              <a:t>分權管理</a:t>
            </a:r>
            <a:endParaRPr lang="en-HK" altLang="zh-TW" sz="2000" b="1" dirty="0">
              <a:latin typeface="Microsoft JhengHei" charset="-120"/>
              <a:ea typeface="Microsoft JhengHei" charset="-120"/>
              <a:cs typeface="Microsoft JhengHei" charset="-120"/>
            </a:endParaRPr>
          </a:p>
        </p:txBody>
      </p:sp>
      <p:sp>
        <p:nvSpPr>
          <p:cNvPr id="7" name="Text Placeholder 6">
            <a:extLst>
              <a:ext uri="{FF2B5EF4-FFF2-40B4-BE49-F238E27FC236}">
                <a16:creationId xmlns:a16="http://schemas.microsoft.com/office/drawing/2014/main" id="{1AB1CA8F-7341-D05E-0218-11A813F329CE}"/>
              </a:ext>
            </a:extLst>
          </p:cNvPr>
          <p:cNvSpPr>
            <a:spLocks noGrp="1"/>
          </p:cNvSpPr>
          <p:nvPr>
            <p:ph type="body" sz="quarter" idx="16"/>
          </p:nvPr>
        </p:nvSpPr>
        <p:spPr/>
        <p:txBody>
          <a:bodyPr>
            <a:normAutofit fontScale="70000" lnSpcReduction="20000"/>
          </a:bodyPr>
          <a:lstStyle/>
          <a:p>
            <a:r>
              <a:rPr lang="en-US" b="1" dirty="0">
                <a:latin typeface="Century Gothic" charset="0"/>
                <a:ea typeface="Century Gothic" charset="0"/>
                <a:cs typeface="Century Gothic" charset="0"/>
              </a:rPr>
              <a:t>The Strategy of the Hidden Champion in 3 Circles </a:t>
            </a:r>
          </a:p>
          <a:p>
            <a:endParaRPr lang="en-HK" dirty="0"/>
          </a:p>
        </p:txBody>
      </p:sp>
      <p:sp>
        <p:nvSpPr>
          <p:cNvPr id="11" name="Slide Number Placeholder 10">
            <a:extLst>
              <a:ext uri="{FF2B5EF4-FFF2-40B4-BE49-F238E27FC236}">
                <a16:creationId xmlns:a16="http://schemas.microsoft.com/office/drawing/2014/main" id="{227BE4AA-0CFD-C833-E9C6-60A6835161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12" name="Picture 11">
            <a:extLst>
              <a:ext uri="{FF2B5EF4-FFF2-40B4-BE49-F238E27FC236}">
                <a16:creationId xmlns:a16="http://schemas.microsoft.com/office/drawing/2014/main" id="{9AE242DC-BFAE-776A-EE57-8381C4A9FADE}"/>
              </a:ext>
            </a:extLst>
          </p:cNvPr>
          <p:cNvPicPr>
            <a:picLocks noChangeAspect="1"/>
          </p:cNvPicPr>
          <p:nvPr/>
        </p:nvPicPr>
        <p:blipFill rotWithShape="1">
          <a:blip r:embed="rId2">
            <a:clrChange>
              <a:clrFrom>
                <a:srgbClr val="FFFFFF"/>
              </a:clrFrom>
              <a:clrTo>
                <a:srgbClr val="FFFFFF">
                  <a:alpha val="0"/>
                </a:srgbClr>
              </a:clrTo>
            </a:clrChange>
          </a:blip>
          <a:srcRect l="283" t="18807" b="8199"/>
          <a:stretch/>
        </p:blipFill>
        <p:spPr>
          <a:xfrm>
            <a:off x="6378232" y="2322096"/>
            <a:ext cx="6174715" cy="4150894"/>
          </a:xfrm>
          <a:prstGeom prst="rect">
            <a:avLst/>
          </a:prstGeom>
        </p:spPr>
      </p:pic>
    </p:spTree>
    <p:extLst>
      <p:ext uri="{BB962C8B-B14F-4D97-AF65-F5344CB8AC3E}">
        <p14:creationId xmlns:p14="http://schemas.microsoft.com/office/powerpoint/2010/main" val="3297525476"/>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757C30-AE9A-4680-90EB-19D282EC2B7C}">
  <ds:schemaRefs>
    <ds:schemaRef ds:uri="71af3243-3dd4-4a8d-8c0d-dd76da1f02a5"/>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purl.org/dc/dcmitype/"/>
    <ds:schemaRef ds:uri="230e9df3-be65-4c73-a93b-d1236ebd677e"/>
    <ds:schemaRef ds:uri="16c05727-aa75-4e4a-9b5f-8a80a1165891"/>
    <ds:schemaRef ds:uri="http://schemas.microsoft.com/sharepoint/v3"/>
    <ds:schemaRef ds:uri="http://www.w3.org/XML/1998/namespace"/>
    <ds:schemaRef ds:uri="http://purl.org/dc/terms/"/>
  </ds:schemaRefs>
</ds:datastoreItem>
</file>

<file path=customXml/itemProps2.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3.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Color block design</Template>
  <TotalTime>1930</TotalTime>
  <Words>2438</Words>
  <Application>Microsoft Office PowerPoint</Application>
  <PresentationFormat>寬螢幕</PresentationFormat>
  <Paragraphs>423</Paragraphs>
  <Slides>25</Slides>
  <Notes>11</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1</vt:i4>
      </vt:variant>
      <vt:variant>
        <vt:lpstr>投影片標題</vt:lpstr>
      </vt:variant>
      <vt:variant>
        <vt:i4>25</vt:i4>
      </vt:variant>
    </vt:vector>
  </HeadingPairs>
  <TitlesOfParts>
    <vt:vector size="39" baseType="lpstr">
      <vt:lpstr>Aptos Display</vt:lpstr>
      <vt:lpstr>Avenir Next LT Pro</vt:lpstr>
      <vt:lpstr>Google Sans</vt:lpstr>
      <vt:lpstr>SantanderMicroText-Regular</vt:lpstr>
      <vt:lpstr>SimSun</vt:lpstr>
      <vt:lpstr>STZhongsong</vt:lpstr>
      <vt:lpstr>Microsoft JhengHei</vt:lpstr>
      <vt:lpstr>新細明體</vt:lpstr>
      <vt:lpstr>Arial</vt:lpstr>
      <vt:lpstr>Calibri</vt:lpstr>
      <vt:lpstr>Century Gothic</vt:lpstr>
      <vt:lpstr>Wingdings</vt:lpstr>
      <vt:lpstr>ColorBlockVTI</vt:lpstr>
      <vt:lpstr>Worksheet</vt:lpstr>
      <vt:lpstr>PowerPoint 簡報</vt:lpstr>
      <vt:lpstr>PowerPoint 簡報</vt:lpstr>
      <vt:lpstr>The  Current Situation of Hidden Champions &amp;  Unicorns in 2023</vt:lpstr>
      <vt:lpstr>The Current Situations of Hidden Champions &amp; Unicorns in 2023 Date: 15th Aug, 23 Time: 11:45 – 13:15  Agenda</vt:lpstr>
      <vt:lpstr>Introduction</vt:lpstr>
      <vt:lpstr>Topic one</vt:lpstr>
      <vt:lpstr>Criteria of Hidden Champion</vt:lpstr>
      <vt:lpstr>PowerPoint 簡報</vt:lpstr>
      <vt:lpstr>Common Points &amp; Features </vt:lpstr>
      <vt:lpstr>Path to Success</vt:lpstr>
      <vt:lpstr>Leadership Success Factors</vt:lpstr>
      <vt:lpstr>PowerPoint 簡報</vt:lpstr>
      <vt:lpstr>The way to get started is to quit  talking and begin doing.</vt:lpstr>
      <vt:lpstr>Topic two</vt:lpstr>
      <vt:lpstr>What is a Unicorn Company?</vt:lpstr>
      <vt:lpstr>What makes a Unicorn?</vt:lpstr>
      <vt:lpstr>Number of Unicorn Companies in 2023 </vt:lpstr>
      <vt:lpstr>Typical  weakness of Unicorn</vt:lpstr>
      <vt:lpstr>Topic three</vt:lpstr>
      <vt:lpstr>Hidden Champion vs Unicorn </vt:lpstr>
      <vt:lpstr>Number of Unicorns &amp; Hidden Champions  Source: CB Insight</vt:lpstr>
      <vt:lpstr>Valuation </vt:lpstr>
      <vt:lpstr>Summary</vt:lpstr>
      <vt:lpstr>Reference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Champion &amp; Unicorn</dc:title>
  <dc:creator>chester Chu</dc:creator>
  <cp:lastModifiedBy>Teemo</cp:lastModifiedBy>
  <cp:revision>104</cp:revision>
  <dcterms:created xsi:type="dcterms:W3CDTF">2023-08-01T07:17:18Z</dcterms:created>
  <dcterms:modified xsi:type="dcterms:W3CDTF">2025-06-23T03:53:04Z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